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769" r:id="rId3"/>
    <p:sldMasterId id="2147483782" r:id="rId4"/>
    <p:sldMasterId id="2147483784" r:id="rId5"/>
    <p:sldMasterId id="2147483786" r:id="rId6"/>
  </p:sldMasterIdLst>
  <p:notesMasterIdLst>
    <p:notesMasterId r:id="rId56"/>
  </p:notesMasterIdLst>
  <p:sldIdLst>
    <p:sldId id="2126987512" r:id="rId7"/>
    <p:sldId id="2147482204" r:id="rId8"/>
    <p:sldId id="2126987568" r:id="rId9"/>
    <p:sldId id="2126987569" r:id="rId10"/>
    <p:sldId id="2126987579" r:id="rId11"/>
    <p:sldId id="2126987571" r:id="rId12"/>
    <p:sldId id="2126987572" r:id="rId13"/>
    <p:sldId id="2126987573" r:id="rId14"/>
    <p:sldId id="2126987574" r:id="rId15"/>
    <p:sldId id="2126987575" r:id="rId16"/>
    <p:sldId id="2126987576" r:id="rId17"/>
    <p:sldId id="2126987578" r:id="rId18"/>
    <p:sldId id="1034" r:id="rId19"/>
    <p:sldId id="947" r:id="rId20"/>
    <p:sldId id="333" r:id="rId21"/>
    <p:sldId id="1002" r:id="rId22"/>
    <p:sldId id="325" r:id="rId23"/>
    <p:sldId id="2126987523" r:id="rId24"/>
    <p:sldId id="1031" r:id="rId25"/>
    <p:sldId id="589" r:id="rId26"/>
    <p:sldId id="1059" r:id="rId27"/>
    <p:sldId id="1010" r:id="rId28"/>
    <p:sldId id="1011" r:id="rId29"/>
    <p:sldId id="2126987524" r:id="rId30"/>
    <p:sldId id="2126987527" r:id="rId31"/>
    <p:sldId id="2126987525" r:id="rId32"/>
    <p:sldId id="1056" r:id="rId33"/>
    <p:sldId id="1058" r:id="rId34"/>
    <p:sldId id="2126987529" r:id="rId35"/>
    <p:sldId id="2147482236" r:id="rId36"/>
    <p:sldId id="1055" r:id="rId37"/>
    <p:sldId id="1047" r:id="rId38"/>
    <p:sldId id="2126987505" r:id="rId39"/>
    <p:sldId id="1057" r:id="rId40"/>
    <p:sldId id="2126987506" r:id="rId41"/>
    <p:sldId id="2126987528" r:id="rId42"/>
    <p:sldId id="2126987515" r:id="rId43"/>
    <p:sldId id="1012" r:id="rId44"/>
    <p:sldId id="1061" r:id="rId45"/>
    <p:sldId id="334" r:id="rId46"/>
    <p:sldId id="1065" r:id="rId47"/>
    <p:sldId id="1062" r:id="rId48"/>
    <p:sldId id="1063" r:id="rId49"/>
    <p:sldId id="1064" r:id="rId50"/>
    <p:sldId id="2126987520" r:id="rId51"/>
    <p:sldId id="2126987507" r:id="rId52"/>
    <p:sldId id="962" r:id="rId53"/>
    <p:sldId id="2126987530" r:id="rId54"/>
    <p:sldId id="212698754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39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341" autoAdjust="0"/>
    <p:restoredTop sz="95958"/>
  </p:normalViewPr>
  <p:slideViewPr>
    <p:cSldViewPr snapToGrid="0">
      <p:cViewPr varScale="1">
        <p:scale>
          <a:sx n="116" d="100"/>
          <a:sy n="116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358002-963A-4144-80CC-31E0FF4169CA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907CBF-DD57-45F4-8D4C-1F342C3B967B}">
      <dgm:prSet phldrT="[Text]" custT="1"/>
      <dgm:spPr>
        <a:solidFill>
          <a:srgbClr val="325E9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1800" b="1" dirty="0">
            <a:latin typeface="Roboto Slab" pitchFamily="2" charset="0"/>
            <a:ea typeface="Roboto Slab" pitchFamily="2" charset="0"/>
          </a:endParaRPr>
        </a:p>
      </dgm:t>
    </dgm:pt>
    <dgm:pt modelId="{8C77395E-5EFA-41FE-943C-5724AC11ADED}" type="parTrans" cxnId="{6D723C88-2865-4899-8434-74398F29A507}">
      <dgm:prSet/>
      <dgm:spPr/>
      <dgm:t>
        <a:bodyPr/>
        <a:lstStyle/>
        <a:p>
          <a:endParaRPr lang="en-US"/>
        </a:p>
      </dgm:t>
    </dgm:pt>
    <dgm:pt modelId="{FA758120-A388-4554-B20E-2FF0A78A14C2}" type="sibTrans" cxnId="{6D723C88-2865-4899-8434-74398F29A507}">
      <dgm:prSet/>
      <dgm:spPr/>
      <dgm:t>
        <a:bodyPr/>
        <a:lstStyle/>
        <a:p>
          <a:endParaRPr lang="en-US"/>
        </a:p>
      </dgm:t>
    </dgm:pt>
    <dgm:pt modelId="{043FB857-9150-4C92-A93C-C97C17DE5799}">
      <dgm:prSet phldrT="[Text]"/>
      <dgm:spPr>
        <a:solidFill>
          <a:srgbClr val="ADBFD9"/>
        </a:solidFill>
      </dgm:spPr>
      <dgm:t>
        <a:bodyPr/>
        <a:lstStyle/>
        <a:p>
          <a:endParaRPr lang="en-US" b="1" dirty="0">
            <a:latin typeface="Roboto Slab" pitchFamily="2" charset="0"/>
            <a:ea typeface="Roboto Slab" pitchFamily="2" charset="0"/>
          </a:endParaRPr>
        </a:p>
      </dgm:t>
    </dgm:pt>
    <dgm:pt modelId="{5A905E0F-6836-4108-BBD1-C1C6010C97B5}" type="parTrans" cxnId="{C52A3077-04D0-461D-80CF-44CFBA86EEB6}">
      <dgm:prSet/>
      <dgm:spPr/>
      <dgm:t>
        <a:bodyPr/>
        <a:lstStyle/>
        <a:p>
          <a:endParaRPr lang="en-US"/>
        </a:p>
      </dgm:t>
    </dgm:pt>
    <dgm:pt modelId="{4C6EB44A-CE95-4C50-8F1B-C350739CC852}" type="sibTrans" cxnId="{C52A3077-04D0-461D-80CF-44CFBA86EEB6}">
      <dgm:prSet/>
      <dgm:spPr/>
      <dgm:t>
        <a:bodyPr/>
        <a:lstStyle/>
        <a:p>
          <a:endParaRPr lang="en-US"/>
        </a:p>
      </dgm:t>
    </dgm:pt>
    <dgm:pt modelId="{C37AF2F3-7D42-4062-970D-DBF3C0BA5B69}">
      <dgm:prSet phldrT="[Text]" custT="1"/>
      <dgm:spPr>
        <a:solidFill>
          <a:srgbClr val="EBEFF5"/>
        </a:solidFill>
      </dgm:spPr>
      <dgm:t>
        <a:bodyPr/>
        <a:lstStyle/>
        <a:p>
          <a:endParaRPr lang="en-US" sz="1800" b="1" dirty="0">
            <a:solidFill>
              <a:srgbClr val="325E9F"/>
            </a:solidFill>
            <a:latin typeface="Roboto Slab" pitchFamily="2" charset="0"/>
            <a:ea typeface="Roboto Slab" pitchFamily="2" charset="0"/>
          </a:endParaRPr>
        </a:p>
      </dgm:t>
    </dgm:pt>
    <dgm:pt modelId="{6C37CCEE-4490-405F-8DD3-EADBDB1DA98B}" type="parTrans" cxnId="{913A1258-5B02-41A7-8463-838CA214B536}">
      <dgm:prSet/>
      <dgm:spPr/>
      <dgm:t>
        <a:bodyPr/>
        <a:lstStyle/>
        <a:p>
          <a:endParaRPr lang="en-US"/>
        </a:p>
      </dgm:t>
    </dgm:pt>
    <dgm:pt modelId="{45B9F6C6-2ACF-4EC2-87DC-E1896B6CB444}" type="sibTrans" cxnId="{913A1258-5B02-41A7-8463-838CA214B536}">
      <dgm:prSet/>
      <dgm:spPr/>
      <dgm:t>
        <a:bodyPr/>
        <a:lstStyle/>
        <a:p>
          <a:endParaRPr lang="en-US"/>
        </a:p>
      </dgm:t>
    </dgm:pt>
    <dgm:pt modelId="{81DF7569-7891-42FF-9CE4-403EC6EAFE22}">
      <dgm:prSet phldrT="[Text]"/>
      <dgm:spPr>
        <a:solidFill>
          <a:srgbClr val="708EBC"/>
        </a:solidFill>
      </dgm:spPr>
      <dgm:t>
        <a:bodyPr/>
        <a:lstStyle/>
        <a:p>
          <a:endParaRPr lang="en-US" b="1" dirty="0">
            <a:latin typeface="Roboto Slab" pitchFamily="2" charset="0"/>
            <a:ea typeface="Roboto Slab" pitchFamily="2" charset="0"/>
          </a:endParaRPr>
        </a:p>
      </dgm:t>
    </dgm:pt>
    <dgm:pt modelId="{37422589-B8D5-4A19-9F72-C91CD259CA77}" type="sibTrans" cxnId="{DF844822-1E52-4671-A41F-B239638B8EB8}">
      <dgm:prSet/>
      <dgm:spPr/>
      <dgm:t>
        <a:bodyPr/>
        <a:lstStyle/>
        <a:p>
          <a:endParaRPr lang="en-US"/>
        </a:p>
      </dgm:t>
    </dgm:pt>
    <dgm:pt modelId="{49A11573-F018-481F-BCDB-8BE3D297294C}" type="parTrans" cxnId="{DF844822-1E52-4671-A41F-B239638B8EB8}">
      <dgm:prSet/>
      <dgm:spPr/>
      <dgm:t>
        <a:bodyPr/>
        <a:lstStyle/>
        <a:p>
          <a:endParaRPr lang="en-US"/>
        </a:p>
      </dgm:t>
    </dgm:pt>
    <dgm:pt modelId="{D2AA11A8-89E9-4C0C-A534-F7BE5C37C197}" type="pres">
      <dgm:prSet presAssocID="{64358002-963A-4144-80CC-31E0FF4169CA}" presName="Name0" presStyleCnt="0">
        <dgm:presLayoutVars>
          <dgm:chMax val="7"/>
          <dgm:resizeHandles val="exact"/>
        </dgm:presLayoutVars>
      </dgm:prSet>
      <dgm:spPr/>
    </dgm:pt>
    <dgm:pt modelId="{251DAF6F-D0D4-4624-8853-6A0209AC12CC}" type="pres">
      <dgm:prSet presAssocID="{64358002-963A-4144-80CC-31E0FF4169CA}" presName="comp1" presStyleCnt="0"/>
      <dgm:spPr/>
    </dgm:pt>
    <dgm:pt modelId="{B1400AD3-C547-4E77-B5E9-99AAE49D70AF}" type="pres">
      <dgm:prSet presAssocID="{64358002-963A-4144-80CC-31E0FF4169CA}" presName="circle1" presStyleLbl="node1" presStyleIdx="0" presStyleCnt="4"/>
      <dgm:spPr/>
    </dgm:pt>
    <dgm:pt modelId="{098A72A7-A3C8-4A14-B8C1-D57D03ADCF81}" type="pres">
      <dgm:prSet presAssocID="{64358002-963A-4144-80CC-31E0FF4169CA}" presName="c1text" presStyleLbl="node1" presStyleIdx="0" presStyleCnt="4">
        <dgm:presLayoutVars>
          <dgm:bulletEnabled val="1"/>
        </dgm:presLayoutVars>
      </dgm:prSet>
      <dgm:spPr/>
    </dgm:pt>
    <dgm:pt modelId="{F8930EF2-093F-4D87-A873-891B2909C6F6}" type="pres">
      <dgm:prSet presAssocID="{64358002-963A-4144-80CC-31E0FF4169CA}" presName="comp2" presStyleCnt="0"/>
      <dgm:spPr/>
    </dgm:pt>
    <dgm:pt modelId="{32EAA11C-A938-468F-9D93-6AABF6863D29}" type="pres">
      <dgm:prSet presAssocID="{64358002-963A-4144-80CC-31E0FF4169CA}" presName="circle2" presStyleLbl="node1" presStyleIdx="1" presStyleCnt="4"/>
      <dgm:spPr/>
    </dgm:pt>
    <dgm:pt modelId="{F6990957-4FAB-4BC6-AB93-B52A5C488F61}" type="pres">
      <dgm:prSet presAssocID="{64358002-963A-4144-80CC-31E0FF4169CA}" presName="c2text" presStyleLbl="node1" presStyleIdx="1" presStyleCnt="4">
        <dgm:presLayoutVars>
          <dgm:bulletEnabled val="1"/>
        </dgm:presLayoutVars>
      </dgm:prSet>
      <dgm:spPr/>
    </dgm:pt>
    <dgm:pt modelId="{FB87316C-B00A-4698-A5F2-1F67A0EE04BD}" type="pres">
      <dgm:prSet presAssocID="{64358002-963A-4144-80CC-31E0FF4169CA}" presName="comp3" presStyleCnt="0"/>
      <dgm:spPr/>
    </dgm:pt>
    <dgm:pt modelId="{A320E18F-C5F1-41D7-A6BE-C344AAD32D98}" type="pres">
      <dgm:prSet presAssocID="{64358002-963A-4144-80CC-31E0FF4169CA}" presName="circle3" presStyleLbl="node1" presStyleIdx="2" presStyleCnt="4"/>
      <dgm:spPr/>
    </dgm:pt>
    <dgm:pt modelId="{0C8B544E-65BC-4422-B0BA-6B7357E52C09}" type="pres">
      <dgm:prSet presAssocID="{64358002-963A-4144-80CC-31E0FF4169CA}" presName="c3text" presStyleLbl="node1" presStyleIdx="2" presStyleCnt="4">
        <dgm:presLayoutVars>
          <dgm:bulletEnabled val="1"/>
        </dgm:presLayoutVars>
      </dgm:prSet>
      <dgm:spPr/>
    </dgm:pt>
    <dgm:pt modelId="{F1268B0F-5AA3-47FC-BB20-381DCC574160}" type="pres">
      <dgm:prSet presAssocID="{64358002-963A-4144-80CC-31E0FF4169CA}" presName="comp4" presStyleCnt="0"/>
      <dgm:spPr/>
    </dgm:pt>
    <dgm:pt modelId="{0C228170-80B0-411F-90AA-7EDA929A2F3F}" type="pres">
      <dgm:prSet presAssocID="{64358002-963A-4144-80CC-31E0FF4169CA}" presName="circle4" presStyleLbl="node1" presStyleIdx="3" presStyleCnt="4"/>
      <dgm:spPr/>
    </dgm:pt>
    <dgm:pt modelId="{2CCBC1D8-3AEF-4CA2-823F-1640475DC351}" type="pres">
      <dgm:prSet presAssocID="{64358002-963A-4144-80CC-31E0FF4169CA}" presName="c4text" presStyleLbl="node1" presStyleIdx="3" presStyleCnt="4">
        <dgm:presLayoutVars>
          <dgm:bulletEnabled val="1"/>
        </dgm:presLayoutVars>
      </dgm:prSet>
      <dgm:spPr/>
    </dgm:pt>
  </dgm:ptLst>
  <dgm:cxnLst>
    <dgm:cxn modelId="{DF844822-1E52-4671-A41F-B239638B8EB8}" srcId="{64358002-963A-4144-80CC-31E0FF4169CA}" destId="{81DF7569-7891-42FF-9CE4-403EC6EAFE22}" srcOrd="1" destOrd="0" parTransId="{49A11573-F018-481F-BCDB-8BE3D297294C}" sibTransId="{37422589-B8D5-4A19-9F72-C91CD259CA77}"/>
    <dgm:cxn modelId="{46F1514C-5E5E-41C2-8F4F-570F8DC83A29}" type="presOf" srcId="{64358002-963A-4144-80CC-31E0FF4169CA}" destId="{D2AA11A8-89E9-4C0C-A534-F7BE5C37C197}" srcOrd="0" destOrd="0" presId="urn:microsoft.com/office/officeart/2005/8/layout/venn2"/>
    <dgm:cxn modelId="{913A1258-5B02-41A7-8463-838CA214B536}" srcId="{64358002-963A-4144-80CC-31E0FF4169CA}" destId="{C37AF2F3-7D42-4062-970D-DBF3C0BA5B69}" srcOrd="3" destOrd="0" parTransId="{6C37CCEE-4490-405F-8DD3-EADBDB1DA98B}" sibTransId="{45B9F6C6-2ACF-4EC2-87DC-E1896B6CB444}"/>
    <dgm:cxn modelId="{320AD25C-DB94-4603-890B-0ACA7A64AE12}" type="presOf" srcId="{043FB857-9150-4C92-A93C-C97C17DE5799}" destId="{A320E18F-C5F1-41D7-A6BE-C344AAD32D98}" srcOrd="0" destOrd="0" presId="urn:microsoft.com/office/officeart/2005/8/layout/venn2"/>
    <dgm:cxn modelId="{C5E66E71-31BF-4E93-9243-B0B58136AE28}" type="presOf" srcId="{81DF7569-7891-42FF-9CE4-403EC6EAFE22}" destId="{F6990957-4FAB-4BC6-AB93-B52A5C488F61}" srcOrd="1" destOrd="0" presId="urn:microsoft.com/office/officeart/2005/8/layout/venn2"/>
    <dgm:cxn modelId="{C52A3077-04D0-461D-80CF-44CFBA86EEB6}" srcId="{64358002-963A-4144-80CC-31E0FF4169CA}" destId="{043FB857-9150-4C92-A93C-C97C17DE5799}" srcOrd="2" destOrd="0" parTransId="{5A905E0F-6836-4108-BBD1-C1C6010C97B5}" sibTransId="{4C6EB44A-CE95-4C50-8F1B-C350739CC852}"/>
    <dgm:cxn modelId="{6D723C88-2865-4899-8434-74398F29A507}" srcId="{64358002-963A-4144-80CC-31E0FF4169CA}" destId="{82907CBF-DD57-45F4-8D4C-1F342C3B967B}" srcOrd="0" destOrd="0" parTransId="{8C77395E-5EFA-41FE-943C-5724AC11ADED}" sibTransId="{FA758120-A388-4554-B20E-2FF0A78A14C2}"/>
    <dgm:cxn modelId="{EC3192A5-520B-48A5-9AF9-63C9A4A16ECF}" type="presOf" srcId="{82907CBF-DD57-45F4-8D4C-1F342C3B967B}" destId="{B1400AD3-C547-4E77-B5E9-99AAE49D70AF}" srcOrd="0" destOrd="0" presId="urn:microsoft.com/office/officeart/2005/8/layout/venn2"/>
    <dgm:cxn modelId="{C9D898A5-AF7D-44F6-BB8E-AD0ECFC56587}" type="presOf" srcId="{C37AF2F3-7D42-4062-970D-DBF3C0BA5B69}" destId="{2CCBC1D8-3AEF-4CA2-823F-1640475DC351}" srcOrd="1" destOrd="0" presId="urn:microsoft.com/office/officeart/2005/8/layout/venn2"/>
    <dgm:cxn modelId="{DF68E0B8-926C-413F-AF51-8A9D24DBD374}" type="presOf" srcId="{82907CBF-DD57-45F4-8D4C-1F342C3B967B}" destId="{098A72A7-A3C8-4A14-B8C1-D57D03ADCF81}" srcOrd="1" destOrd="0" presId="urn:microsoft.com/office/officeart/2005/8/layout/venn2"/>
    <dgm:cxn modelId="{FF5F45EE-02C4-4AC6-964D-4744F7FE8088}" type="presOf" srcId="{81DF7569-7891-42FF-9CE4-403EC6EAFE22}" destId="{32EAA11C-A938-468F-9D93-6AABF6863D29}" srcOrd="0" destOrd="0" presId="urn:microsoft.com/office/officeart/2005/8/layout/venn2"/>
    <dgm:cxn modelId="{1CA571F7-D4EC-4628-94CC-2D3533BFE371}" type="presOf" srcId="{043FB857-9150-4C92-A93C-C97C17DE5799}" destId="{0C8B544E-65BC-4422-B0BA-6B7357E52C09}" srcOrd="1" destOrd="0" presId="urn:microsoft.com/office/officeart/2005/8/layout/venn2"/>
    <dgm:cxn modelId="{1CFCA0FE-5627-4490-910B-7EE12AF1B71F}" type="presOf" srcId="{C37AF2F3-7D42-4062-970D-DBF3C0BA5B69}" destId="{0C228170-80B0-411F-90AA-7EDA929A2F3F}" srcOrd="0" destOrd="0" presId="urn:microsoft.com/office/officeart/2005/8/layout/venn2"/>
    <dgm:cxn modelId="{F7303BC1-D9A5-495C-97A1-76A7BB5627CA}" type="presParOf" srcId="{D2AA11A8-89E9-4C0C-A534-F7BE5C37C197}" destId="{251DAF6F-D0D4-4624-8853-6A0209AC12CC}" srcOrd="0" destOrd="0" presId="urn:microsoft.com/office/officeart/2005/8/layout/venn2"/>
    <dgm:cxn modelId="{F1256055-4473-4A37-BB5B-4855118DBD17}" type="presParOf" srcId="{251DAF6F-D0D4-4624-8853-6A0209AC12CC}" destId="{B1400AD3-C547-4E77-B5E9-99AAE49D70AF}" srcOrd="0" destOrd="0" presId="urn:microsoft.com/office/officeart/2005/8/layout/venn2"/>
    <dgm:cxn modelId="{9F565C06-7AD5-4816-86A9-398E3817249D}" type="presParOf" srcId="{251DAF6F-D0D4-4624-8853-6A0209AC12CC}" destId="{098A72A7-A3C8-4A14-B8C1-D57D03ADCF81}" srcOrd="1" destOrd="0" presId="urn:microsoft.com/office/officeart/2005/8/layout/venn2"/>
    <dgm:cxn modelId="{29E4EB96-C0DC-4B5F-91A1-11191D5B10D0}" type="presParOf" srcId="{D2AA11A8-89E9-4C0C-A534-F7BE5C37C197}" destId="{F8930EF2-093F-4D87-A873-891B2909C6F6}" srcOrd="1" destOrd="0" presId="urn:microsoft.com/office/officeart/2005/8/layout/venn2"/>
    <dgm:cxn modelId="{8A6B00D4-0D60-4907-9DA3-1817CBC8C587}" type="presParOf" srcId="{F8930EF2-093F-4D87-A873-891B2909C6F6}" destId="{32EAA11C-A938-468F-9D93-6AABF6863D29}" srcOrd="0" destOrd="0" presId="urn:microsoft.com/office/officeart/2005/8/layout/venn2"/>
    <dgm:cxn modelId="{88D777F7-616E-4243-A3C5-FDE20CEA2B65}" type="presParOf" srcId="{F8930EF2-093F-4D87-A873-891B2909C6F6}" destId="{F6990957-4FAB-4BC6-AB93-B52A5C488F61}" srcOrd="1" destOrd="0" presId="urn:microsoft.com/office/officeart/2005/8/layout/venn2"/>
    <dgm:cxn modelId="{F6FBF53E-6AC3-4C41-A89D-6A9890F9436B}" type="presParOf" srcId="{D2AA11A8-89E9-4C0C-A534-F7BE5C37C197}" destId="{FB87316C-B00A-4698-A5F2-1F67A0EE04BD}" srcOrd="2" destOrd="0" presId="urn:microsoft.com/office/officeart/2005/8/layout/venn2"/>
    <dgm:cxn modelId="{51BA3630-2E38-4604-9DEE-609EB110F766}" type="presParOf" srcId="{FB87316C-B00A-4698-A5F2-1F67A0EE04BD}" destId="{A320E18F-C5F1-41D7-A6BE-C344AAD32D98}" srcOrd="0" destOrd="0" presId="urn:microsoft.com/office/officeart/2005/8/layout/venn2"/>
    <dgm:cxn modelId="{CF0EF3D7-63C7-4B7E-A02A-EE85AD04972B}" type="presParOf" srcId="{FB87316C-B00A-4698-A5F2-1F67A0EE04BD}" destId="{0C8B544E-65BC-4422-B0BA-6B7357E52C09}" srcOrd="1" destOrd="0" presId="urn:microsoft.com/office/officeart/2005/8/layout/venn2"/>
    <dgm:cxn modelId="{5C0DD123-26E3-4D89-B9FE-8FAF8D929EC2}" type="presParOf" srcId="{D2AA11A8-89E9-4C0C-A534-F7BE5C37C197}" destId="{F1268B0F-5AA3-47FC-BB20-381DCC574160}" srcOrd="3" destOrd="0" presId="urn:microsoft.com/office/officeart/2005/8/layout/venn2"/>
    <dgm:cxn modelId="{64815721-838C-4EA2-A9DB-B592368F3055}" type="presParOf" srcId="{F1268B0F-5AA3-47FC-BB20-381DCC574160}" destId="{0C228170-80B0-411F-90AA-7EDA929A2F3F}" srcOrd="0" destOrd="0" presId="urn:microsoft.com/office/officeart/2005/8/layout/venn2"/>
    <dgm:cxn modelId="{8D64E9DF-BE70-45AF-BE2F-58F51725E3D3}" type="presParOf" srcId="{F1268B0F-5AA3-47FC-BB20-381DCC574160}" destId="{2CCBC1D8-3AEF-4CA2-823F-1640475DC35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00AD3-C547-4E77-B5E9-99AAE49D70AF}">
      <dsp:nvSpPr>
        <dsp:cNvPr id="0" name=""/>
        <dsp:cNvSpPr/>
      </dsp:nvSpPr>
      <dsp:spPr>
        <a:xfrm>
          <a:off x="1648032" y="0"/>
          <a:ext cx="5809025" cy="5809025"/>
        </a:xfrm>
        <a:prstGeom prst="ellipse">
          <a:avLst/>
        </a:prstGeom>
        <a:solidFill>
          <a:srgbClr val="325E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Roboto Slab" pitchFamily="2" charset="0"/>
            <a:ea typeface="Roboto Slab" pitchFamily="2" charset="0"/>
          </a:endParaRPr>
        </a:p>
      </dsp:txBody>
      <dsp:txXfrm>
        <a:off x="3740442" y="290451"/>
        <a:ext cx="1624203" cy="871353"/>
      </dsp:txXfrm>
    </dsp:sp>
    <dsp:sp modelId="{32EAA11C-A938-468F-9D93-6AABF6863D29}">
      <dsp:nvSpPr>
        <dsp:cNvPr id="0" name=""/>
        <dsp:cNvSpPr/>
      </dsp:nvSpPr>
      <dsp:spPr>
        <a:xfrm>
          <a:off x="2228934" y="1161805"/>
          <a:ext cx="4647220" cy="4647220"/>
        </a:xfrm>
        <a:prstGeom prst="ellipse">
          <a:avLst/>
        </a:prstGeom>
        <a:solidFill>
          <a:srgbClr val="708E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>
            <a:latin typeface="Roboto Slab" pitchFamily="2" charset="0"/>
            <a:ea typeface="Roboto Slab" pitchFamily="2" charset="0"/>
          </a:endParaRPr>
        </a:p>
      </dsp:txBody>
      <dsp:txXfrm>
        <a:off x="3740442" y="1440638"/>
        <a:ext cx="1624203" cy="836499"/>
      </dsp:txXfrm>
    </dsp:sp>
    <dsp:sp modelId="{A320E18F-C5F1-41D7-A6BE-C344AAD32D98}">
      <dsp:nvSpPr>
        <dsp:cNvPr id="0" name=""/>
        <dsp:cNvSpPr/>
      </dsp:nvSpPr>
      <dsp:spPr>
        <a:xfrm>
          <a:off x="2809836" y="2323609"/>
          <a:ext cx="3485415" cy="3485415"/>
        </a:xfrm>
        <a:prstGeom prst="ellipse">
          <a:avLst/>
        </a:prstGeom>
        <a:solidFill>
          <a:srgbClr val="ADBF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kern="1200" dirty="0">
            <a:latin typeface="Roboto Slab" pitchFamily="2" charset="0"/>
            <a:ea typeface="Roboto Slab" pitchFamily="2" charset="0"/>
          </a:endParaRPr>
        </a:p>
      </dsp:txBody>
      <dsp:txXfrm>
        <a:off x="3740442" y="2585016"/>
        <a:ext cx="1624203" cy="784218"/>
      </dsp:txXfrm>
    </dsp:sp>
    <dsp:sp modelId="{0C228170-80B0-411F-90AA-7EDA929A2F3F}">
      <dsp:nvSpPr>
        <dsp:cNvPr id="0" name=""/>
        <dsp:cNvSpPr/>
      </dsp:nvSpPr>
      <dsp:spPr>
        <a:xfrm>
          <a:off x="3390739" y="3485415"/>
          <a:ext cx="2323610" cy="2323610"/>
        </a:xfrm>
        <a:prstGeom prst="ellipse">
          <a:avLst/>
        </a:prstGeom>
        <a:solidFill>
          <a:srgbClr val="EBEFF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325E9F"/>
            </a:solidFill>
            <a:latin typeface="Roboto Slab" pitchFamily="2" charset="0"/>
            <a:ea typeface="Roboto Slab" pitchFamily="2" charset="0"/>
          </a:endParaRPr>
        </a:p>
      </dsp:txBody>
      <dsp:txXfrm>
        <a:off x="3731024" y="4066317"/>
        <a:ext cx="1643040" cy="1161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179EC-A4CD-214D-BF20-FEFFD7E56251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64E60-1752-4A41-B2F7-7B01645FD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2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B4FC21-6A0B-D541-BD61-BCD2726835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64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>
            <a:extLst>
              <a:ext uri="{FF2B5EF4-FFF2-40B4-BE49-F238E27FC236}">
                <a16:creationId xmlns:a16="http://schemas.microsoft.com/office/drawing/2014/main" id="{538C2259-70A4-294E-8583-D56F91FAF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62" name="Notes Placeholder 2">
            <a:extLst>
              <a:ext uri="{FF2B5EF4-FFF2-40B4-BE49-F238E27FC236}">
                <a16:creationId xmlns:a16="http://schemas.microsoft.com/office/drawing/2014/main" id="{B4791AEC-AB2F-DC45-ACE4-0794A7D26CA8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3363" name="Slide Number Placeholder 3">
            <a:extLst>
              <a:ext uri="{FF2B5EF4-FFF2-40B4-BE49-F238E27FC236}">
                <a16:creationId xmlns:a16="http://schemas.microsoft.com/office/drawing/2014/main" id="{90E1F0B5-F7B4-A243-BFFA-57C2C65870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11119-0F00-5E46-8BCD-2DB0DD7B6B5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80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8E67-AF66-4FDB-8E32-9D080A1AAB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451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4FC21-6A0B-D541-BD61-BCD2726835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98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8E67-AF66-4FDB-8E32-9D080A1AAB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519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E523B-31A3-1342-BCB2-B26188E8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07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E523B-31A3-1342-BCB2-B26188E8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1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 defTabSz="931774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 the KNN word we are defining flourishing as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“A wholeness – of being and doing, of realizing one’s potential and helping others do the same” </a:t>
            </a:r>
          </a:p>
          <a:p>
            <a:pPr marL="291179" indent="-291179" defTabSz="931774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May  wonder: how is this different than wellness or well-being efforts?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E523B-31A3-1342-BCB2-B26188E8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16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B8C65-1C7B-4BA7-9942-E419C610EE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153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088050-63C0-4A14-9F01-233D3C2382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4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E523B-31A3-1342-BCB2-B26188E8D6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924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9D0B6-6257-9A40-8CE1-0D5B98C1B79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58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8E67-AF66-4FDB-8E32-9D080A1AAB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BCCA5-AFAD-C040-8A11-3446DB7DB9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526" y="530101"/>
            <a:ext cx="7023541" cy="1731951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526" y="2479365"/>
            <a:ext cx="7023540" cy="97860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0526" y="6124649"/>
            <a:ext cx="524129" cy="365125"/>
          </a:xfrm>
        </p:spPr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9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B86A9B72-EFE5-0C44-9856-127B83BB47D0}" type="datetimeFigureOut">
              <a:rPr lang="en-US" smtClean="0"/>
              <a:pPr/>
              <a:t>2/27/25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1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B86A9B72-EFE5-0C44-9856-127B83BB47D0}" type="datetimeFigureOut">
              <a:rPr lang="en-US" smtClean="0"/>
              <a:pPr/>
              <a:t>2/27/25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84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B86A9B72-EFE5-0C44-9856-127B83BB47D0}" type="datetimeFigureOut">
              <a:rPr lang="en-US" smtClean="0"/>
              <a:pPr/>
              <a:t>2/27/25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14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B86A9B72-EFE5-0C44-9856-127B83BB47D0}" type="datetimeFigureOut">
              <a:rPr lang="en-US" smtClean="0"/>
              <a:pPr/>
              <a:t>2/27/25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61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1365" y="768185"/>
            <a:ext cx="10361217" cy="807535"/>
          </a:xfrm>
          <a:prstGeom prst="rect">
            <a:avLst/>
          </a:prstGeom>
        </p:spPr>
        <p:txBody>
          <a:bodyPr/>
          <a:lstStyle>
            <a:lvl1pPr algn="l">
              <a:defRPr sz="2250" b="0" i="0">
                <a:solidFill>
                  <a:srgbClr val="005C95"/>
                </a:solidFill>
                <a:latin typeface="Frutiger 67BoldCn"/>
                <a:cs typeface="Frutiger 67BoldC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51223" y="1679755"/>
            <a:ext cx="10361359" cy="49194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 b="0" i="0">
                <a:solidFill>
                  <a:schemeClr val="bg1">
                    <a:lumMod val="50000"/>
                  </a:schemeClr>
                </a:solidFill>
                <a:latin typeface="Frutiger 57Cn"/>
                <a:cs typeface="Frutiger 57C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1"/>
            <a:ext cx="12192000" cy="643468"/>
            <a:chOff x="0" y="-1"/>
            <a:chExt cx="12192000" cy="643468"/>
          </a:xfrm>
        </p:grpSpPr>
        <p:pic>
          <p:nvPicPr>
            <p:cNvPr id="13" name="Picture 12" descr="StandPointLogoTagBlueReversed_Web_Edit-3.jpg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8000" y="-1"/>
              <a:ext cx="9144000" cy="643468"/>
            </a:xfrm>
            <a:prstGeom prst="rect">
              <a:avLst/>
            </a:prstGeom>
          </p:spPr>
        </p:pic>
        <p:pic>
          <p:nvPicPr>
            <p:cNvPr id="14" name="Picture 13" descr="StandPointLogoTagBlueReversed_Web_Edit-3.jpg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9144000" cy="643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728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-1"/>
            <a:ext cx="12192000" cy="643468"/>
            <a:chOff x="0" y="-1"/>
            <a:chExt cx="12192000" cy="643468"/>
          </a:xfrm>
        </p:grpSpPr>
        <p:pic>
          <p:nvPicPr>
            <p:cNvPr id="13" name="Picture 12" descr="StandPointLogoTagBlueReversed_Web_Edit-3.jpg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8000" y="-1"/>
              <a:ext cx="9144000" cy="643468"/>
            </a:xfrm>
            <a:prstGeom prst="rect">
              <a:avLst/>
            </a:prstGeom>
          </p:spPr>
        </p:pic>
        <p:pic>
          <p:nvPicPr>
            <p:cNvPr id="14" name="Picture 13" descr="StandPointLogoTagBlueReversed_Web_Edit-3.jpg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9144000" cy="643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104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3 - 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63495-0817-354B-B4A4-D62CA7020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195D29-6D4D-73BE-7736-323A1CC5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09960" cy="602822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7312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418EB109-2DEF-1F44-86B8-AF8B9F034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288229"/>
            <a:ext cx="10363200" cy="1049332"/>
          </a:xfrm>
        </p:spPr>
        <p:txBody>
          <a:bodyPr lIns="0" rIns="0" anchor="t"/>
          <a:lstStyle>
            <a:lvl1pPr algn="l">
              <a:defRPr sz="40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9144000" cy="1003229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3000" b="0" i="0">
                <a:solidFill>
                  <a:srgbClr val="3BBF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B5D26AA-0D9E-40D0-BD2A-F9FE1980B9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857" y="4340789"/>
            <a:ext cx="2976261" cy="17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92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KNN, Page # and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63495-0817-354B-B4A4-D62CA7020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692658-56CE-4800-8D58-78030415F106}"/>
              </a:ext>
            </a:extLst>
          </p:cNvPr>
          <p:cNvSpPr/>
          <p:nvPr userDrawn="1"/>
        </p:nvSpPr>
        <p:spPr>
          <a:xfrm>
            <a:off x="466344" y="649432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Kern National Network for Flourishing in Medicine | 2024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9E8ABE-D206-4C08-9878-FF01BAD62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053" y="6553694"/>
            <a:ext cx="377893" cy="22313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7580823-EB84-4A71-A0E3-756E4D83FB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FB7717-6A22-4D7D-6F43-AF5B1FF9AC73}"/>
              </a:ext>
            </a:extLst>
          </p:cNvPr>
          <p:cNvSpPr/>
          <p:nvPr userDrawn="1"/>
        </p:nvSpPr>
        <p:spPr>
          <a:xfrm>
            <a:off x="5620325" y="6490480"/>
            <a:ext cx="6096000" cy="223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b="1" i="1" dirty="0">
                <a:solidFill>
                  <a:srgbClr val="3ABE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Character. Caring. Practical Wisdom.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195D29-6D4D-73BE-7736-323A1CC5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12821" cy="602822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3712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KNN and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63495-0817-354B-B4A4-D62CA7020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692658-56CE-4800-8D58-78030415F106}"/>
              </a:ext>
            </a:extLst>
          </p:cNvPr>
          <p:cNvSpPr/>
          <p:nvPr userDrawn="1"/>
        </p:nvSpPr>
        <p:spPr>
          <a:xfrm>
            <a:off x="466344" y="649432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Kern National Network for Flourishing in Medicine | 2024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195D29-6D4D-73BE-7736-323A1CC5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09960" cy="602822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32CAB5-8021-FD99-E557-69D3AEA51A3F}"/>
              </a:ext>
            </a:extLst>
          </p:cNvPr>
          <p:cNvSpPr/>
          <p:nvPr userDrawn="1"/>
        </p:nvSpPr>
        <p:spPr>
          <a:xfrm>
            <a:off x="5620325" y="6490480"/>
            <a:ext cx="6096000" cy="223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b="1" i="1" dirty="0">
                <a:solidFill>
                  <a:srgbClr val="3ABE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Character. Caring. Practical Wisdom.</a:t>
            </a:r>
          </a:p>
        </p:txBody>
      </p:sp>
    </p:spTree>
    <p:extLst>
      <p:ext uri="{BB962C8B-B14F-4D97-AF65-F5344CB8AC3E}">
        <p14:creationId xmlns:p14="http://schemas.microsoft.com/office/powerpoint/2010/main" val="173625339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EB596-F6A9-3D4F-AFF8-2B5F36D1AE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61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- with K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63495-0817-354B-B4A4-D62CA7020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692658-56CE-4800-8D58-78030415F106}"/>
              </a:ext>
            </a:extLst>
          </p:cNvPr>
          <p:cNvSpPr/>
          <p:nvPr userDrawn="1"/>
        </p:nvSpPr>
        <p:spPr>
          <a:xfrm>
            <a:off x="466344" y="649432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Kern National Network for Flourishing in Medicine | 2024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195D29-6D4D-73BE-7736-323A1CC5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09960" cy="602822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7768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3 - 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63495-0817-354B-B4A4-D62CA7020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195D29-6D4D-73BE-7736-323A1CC5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09960" cy="602822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9044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with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9D8793-8E4D-5249-B360-D44E482CD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2512"/>
            <a:ext cx="12192000" cy="475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5FE86C3E-21E1-6A42-84EC-F0ABB7E42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0049" y="6420281"/>
            <a:ext cx="670560" cy="352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98593-2A89-A54E-8573-085BA0DB6B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2512"/>
            <a:ext cx="12192000" cy="475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12A73-CE4F-4281-BF38-7F1603721F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A59256-07BA-452B-9654-459A698D9710}"/>
              </a:ext>
            </a:extLst>
          </p:cNvPr>
          <p:cNvSpPr/>
          <p:nvPr userDrawn="1"/>
        </p:nvSpPr>
        <p:spPr>
          <a:xfrm>
            <a:off x="466344" y="649432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Kern National Network for Flourishing in Medicine |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779F78-6FE7-4CDD-C367-B29ADCC11EF8}"/>
              </a:ext>
            </a:extLst>
          </p:cNvPr>
          <p:cNvSpPr/>
          <p:nvPr userDrawn="1"/>
        </p:nvSpPr>
        <p:spPr>
          <a:xfrm>
            <a:off x="5620325" y="6490480"/>
            <a:ext cx="6096000" cy="223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Character. Caring. Practical Wisdom.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AD75AF-6831-2822-81DD-DC8FC71A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4"/>
            <a:ext cx="11109960" cy="584161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610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and footer with brand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9D8793-8E4D-5249-B360-D44E482CD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2512"/>
            <a:ext cx="12192000" cy="475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5FE86C3E-21E1-6A42-84EC-F0ABB7E42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0049" y="6420281"/>
            <a:ext cx="670560" cy="3520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1DA195-3BA3-2444-9EF4-079F213C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09960" cy="574829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98593-2A89-A54E-8573-085BA0DB6B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2512"/>
            <a:ext cx="12192000" cy="475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44EF033-CAE2-184F-8DDE-C33894BA2E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7689" y="6420281"/>
            <a:ext cx="502920" cy="352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12A73-CE4F-4281-BF38-7F1603721F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A59256-07BA-452B-9654-459A698D9710}"/>
              </a:ext>
            </a:extLst>
          </p:cNvPr>
          <p:cNvSpPr/>
          <p:nvPr userDrawn="1"/>
        </p:nvSpPr>
        <p:spPr>
          <a:xfrm>
            <a:off x="466344" y="649048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Kern National Network for Flourishing in Medicine | 2024 </a:t>
            </a:r>
          </a:p>
        </p:txBody>
      </p:sp>
    </p:spTree>
    <p:extLst>
      <p:ext uri="{BB962C8B-B14F-4D97-AF65-F5344CB8AC3E}">
        <p14:creationId xmlns:p14="http://schemas.microsoft.com/office/powerpoint/2010/main" val="2233162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775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3124-8959-FB77-3B53-4083C3B32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41468-2414-EAC6-30E7-F54E28F09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73E56-5DD9-CC23-B52F-B61088A74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2F1FE-F869-B3A3-B9C0-33AFD32C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BDEFA-899A-6E0D-0E8D-D8EE7308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71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8989-E107-1AEF-99AE-DB1CD3A0A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847E2-5D68-2D8F-1419-A197CDA6F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03333-EF48-0F33-980D-FB57560B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7DC4D-68C5-C5E7-8EBC-73575877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C7208-A5CA-D2D5-EF28-8DE86DB4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21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4A65-A0DF-9E52-956A-89BD924C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BB336-D272-9426-4966-4DED70271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40928-D4A7-3F08-21A8-0312E5C9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E4028-B203-1136-479F-2A57585A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6981C-4B38-42BD-AB78-C6698770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59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9886-64A0-A1CB-A631-B2001939D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B2CF7-FF22-23BB-EFA8-5156E9441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EC338-00BA-D8A2-9D15-E74BFD484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EF68F-D3A4-CCA6-8703-32A715EAC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862F6-9096-F8C7-385F-953D55BA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0D64D-18D8-EBF4-AF21-EC329469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05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67280-2937-9D37-35E6-403B6404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AD864-3D28-DD57-B72C-E3C304C2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32BB5-49B5-7723-56E0-59CF4D374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BAFAE0-99DF-479A-45D1-C679A053D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F70E-845D-E482-FB1E-1AE2B9DE9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C540FE-472C-722D-C785-B45D8FED1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2976C9-513D-0D4A-D9C2-EC858AE6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35471-39E5-03B4-8058-DF9AC891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5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02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1CF42-F3C6-7F55-909B-62A04AB4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746D0-92A9-B837-9490-BF272C28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DA36A-EEBB-5086-A98D-EBF41ACD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AD1F8-B743-BFE4-017A-F6CBEDEA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73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7C5B01-7C7B-3E2E-6AE2-4F3725B0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05683-1314-A5B2-8E35-3F8E56BD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1D9A0-3462-0CEA-4B71-9D88ECEB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25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41748-805A-CA0E-C000-7008BCA1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B29AC-8963-2795-7DB2-BC6D25996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DBB11-87C8-2C1D-7FBF-1F46509A3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E5812-1531-6180-5BF2-5909E4B2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0F3BF-AB61-0AAB-86AF-4F69D2D47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579E6-5800-1FBF-C3DE-6A1DA68C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67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8A98-8EFB-BAED-6718-59C304CE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470601-AC24-099B-51E5-1A9D219D84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D2B72-F64A-BDC2-1323-62E90AE50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4BA2E-3D10-842A-2491-25A94308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61AE0-B29A-4210-9142-C6DA3B2A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67048-BCAA-F001-CE89-BA640E92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05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40F9-7FAB-0D79-BBE2-93C6AD1AD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E6DE7E-C575-643F-8F78-014B9F0F4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C8947-1A1E-AB45-37ED-C6E7FC29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7E0F-0561-17D9-8449-334A9C05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411FC-4EE9-1026-8561-C70B2F1D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30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DB3129-4C76-455F-14D4-B8B752B03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5BCB2-D06F-BEDF-C173-5AA9016A4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8B780-4FFF-9D2A-5AF3-F6451969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24AB-C866-F8D7-D602-6C5A6692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E644A-BE52-B560-1112-E097F8D2C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12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3 - 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63495-0817-354B-B4A4-D62CA7020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195D29-6D4D-73BE-7736-323A1CC5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09960" cy="602822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7929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67ADC0D9-E403-47A6-935F-CF1B0A84B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5924" y="2857120"/>
            <a:ext cx="10360152" cy="1143759"/>
          </a:xfrm>
        </p:spPr>
        <p:txBody>
          <a:bodyPr lIns="0" rIns="0" anchor="ctr"/>
          <a:lstStyle>
            <a:lvl1pPr algn="ctr">
              <a:defRPr sz="40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2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3 - 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63495-0817-354B-B4A4-D62CA7020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195D29-6D4D-73BE-7736-323A1CC5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09960" cy="602822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27138"/>
      </p:ext>
    </p:extLst>
  </p:cSld>
  <p:clrMapOvr>
    <a:masterClrMapping/>
  </p:clrMapOvr>
  <p:transition spd="med" advClick="0" advTm="12000">
    <p:fade/>
  </p:transition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KNN, Page # and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63495-0817-354B-B4A4-D62CA70209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692658-56CE-4800-8D58-78030415F106}"/>
              </a:ext>
            </a:extLst>
          </p:cNvPr>
          <p:cNvSpPr/>
          <p:nvPr userDrawn="1"/>
        </p:nvSpPr>
        <p:spPr>
          <a:xfrm>
            <a:off x="466344" y="649432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Kern National Network for Flourishing in Medicine | 2025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9E8ABE-D206-4C08-9878-FF01BAD62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053" y="6553694"/>
            <a:ext cx="377893" cy="22313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7580823-EB84-4A71-A0E3-756E4D83FB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FB7717-6A22-4D7D-6F43-AF5B1FF9AC73}"/>
              </a:ext>
            </a:extLst>
          </p:cNvPr>
          <p:cNvSpPr/>
          <p:nvPr userDrawn="1"/>
        </p:nvSpPr>
        <p:spPr>
          <a:xfrm>
            <a:off x="5620325" y="6490480"/>
            <a:ext cx="6096000" cy="223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b="1" i="1" dirty="0">
                <a:solidFill>
                  <a:srgbClr val="3ABE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Character. Caring. Practical Wisdom.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195D29-6D4D-73BE-7736-323A1CC5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12821" cy="602822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70343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29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- with K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D63495-0817-354B-B4A4-D62CA70209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692658-56CE-4800-8D58-78030415F106}"/>
              </a:ext>
            </a:extLst>
          </p:cNvPr>
          <p:cNvSpPr/>
          <p:nvPr userDrawn="1"/>
        </p:nvSpPr>
        <p:spPr>
          <a:xfrm>
            <a:off x="466344" y="649432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Kern National Network for Flourishing in Medicine | 2025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195D29-6D4D-73BE-7736-323A1CC5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09960" cy="602822"/>
          </a:xfrm>
        </p:spPr>
        <p:txBody>
          <a:bodyPr lIns="0" rIns="0" anchor="t">
            <a:normAutofit/>
          </a:bodyPr>
          <a:lstStyle>
            <a:lvl1pPr>
              <a:defRPr sz="32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3499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67ADC0D9-E403-47A6-935F-CF1B0A84B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5924" y="2857120"/>
            <a:ext cx="10360152" cy="1143759"/>
          </a:xfrm>
        </p:spPr>
        <p:txBody>
          <a:bodyPr lIns="0" rIns="0" anchor="ctr"/>
          <a:lstStyle>
            <a:lvl1pPr algn="ctr">
              <a:defRPr sz="4000" b="1" i="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40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7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B86A9B72-EFE5-0C44-9856-127B83BB47D0}" type="datetimeFigureOut">
              <a:rPr lang="en-US" smtClean="0"/>
              <a:pPr/>
              <a:t>2/27/25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6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B86A9B72-EFE5-0C44-9856-127B83BB47D0}" type="datetimeFigureOut">
              <a:rPr lang="en-US" smtClean="0"/>
              <a:pPr/>
              <a:t>2/27/25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0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B86A9B72-EFE5-0C44-9856-127B83BB47D0}" type="datetimeFigureOut">
              <a:rPr lang="en-US" smtClean="0"/>
              <a:pPr/>
              <a:t>2/27/25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1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B86A9B72-EFE5-0C44-9856-127B83BB47D0}" type="datetimeFigureOut">
              <a:rPr lang="en-US" smtClean="0"/>
              <a:pPr/>
              <a:t>2/27/25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7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6049342"/>
            <a:ext cx="12210420" cy="808658"/>
          </a:xfrm>
          <a:prstGeom prst="rect">
            <a:avLst/>
          </a:prstGeom>
          <a:solidFill>
            <a:srgbClr val="041E4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631" y="341769"/>
            <a:ext cx="11581901" cy="8789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631" y="1338867"/>
            <a:ext cx="11581901" cy="4262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526" y="6070859"/>
            <a:ext cx="524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55 Helvetica Roman"/>
                <a:cs typeface="55 Helvetica Roman"/>
              </a:defRPr>
            </a:lvl1pPr>
          </a:lstStyle>
          <a:p>
            <a:fld id="{A11F1ED6-03CA-FF41-BAAB-392506A14B1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172" y="6371259"/>
            <a:ext cx="3068360" cy="22381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5956646"/>
            <a:ext cx="12192001" cy="92697"/>
          </a:xfrm>
          <a:prstGeom prst="rect">
            <a:avLst/>
          </a:prstGeom>
          <a:solidFill>
            <a:srgbClr val="BBBC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9974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2D50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dobe Caslon Pro"/>
          <a:ea typeface="+mn-ea"/>
          <a:cs typeface="Adobe Caslon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dobe Caslon Pro"/>
          <a:ea typeface="+mn-ea"/>
          <a:cs typeface="Adobe Caslon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dobe Caslon Pro"/>
          <a:ea typeface="+mn-ea"/>
          <a:cs typeface="Adobe Caslon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dobe Caslon Pro"/>
          <a:ea typeface="+mn-ea"/>
          <a:cs typeface="Adobe Caslon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dobe Caslon Pro"/>
          <a:ea typeface="+mn-ea"/>
          <a:cs typeface="Adobe Caslon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8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F3A59C-DE9C-48CB-B4C2-5009098F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4B6C1-554B-4933-B02D-ADE060900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CA213-0E50-B2AC-E1F8-B1CECF734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671761-7EEC-4A4C-BFB5-501FE033811E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AA689-8610-D419-E7CA-4C6A0E4C6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4C3D7-A4BB-4808-F27B-B1EF358B4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8E778F-74B3-4E8D-B8E1-534EEEDB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3EE5A-734F-7F48-B2E2-901722BF5092}" type="datetimeFigureOut">
              <a:rPr lang="en-US" smtClean="0"/>
              <a:t>2/27/25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A90DE-8FB9-A34F-A2F5-3C89EB1FC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4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8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ransition spd="med"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8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3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18" Type="http://schemas.openxmlformats.org/officeDocument/2006/relationships/image" Target="../media/image49.png"/><Relationship Id="rId3" Type="http://schemas.openxmlformats.org/officeDocument/2006/relationships/image" Target="../media/image34.jpe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1EBE-427F-0FC0-AF17-A5D5C997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4167"/>
            <a:ext cx="12192000" cy="131012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Operationalizing a Curriculum in Human Flourishing: </a:t>
            </a:r>
            <a:br>
              <a:rPr lang="en-US" sz="3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800" b="1" i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Skill Building Workshop</a:t>
            </a:r>
            <a:endParaRPr lang="en-US" sz="2800" b="1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990888-4BBC-9221-A267-6EC5EAE7C35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30147" y="2818962"/>
            <a:ext cx="10207348" cy="2709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>
              <a:solidFill>
                <a:srgbClr val="01189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5019675" algn="l"/>
              </a:tabLst>
            </a:pPr>
            <a:r>
              <a:rPr lang="en-US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Aviad Haramati, PhD	</a:t>
            </a:r>
            <a:r>
              <a:rPr lang="en-US" sz="2400" b="1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Kimara</a:t>
            </a:r>
            <a:r>
              <a:rPr lang="en-US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Ellefson, MBA</a:t>
            </a:r>
            <a:br>
              <a:rPr lang="en-US" sz="26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4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Professor of Integrative Physiology and Medicine	National Director of Strategy and Partnerships </a:t>
            </a:r>
          </a:p>
          <a:p>
            <a:pPr marL="0" indent="0">
              <a:spcBef>
                <a:spcPts val="0"/>
              </a:spcBef>
              <a:buNone/>
              <a:tabLst>
                <a:tab pos="5019675" algn="l"/>
              </a:tabLst>
            </a:pPr>
            <a:r>
              <a:rPr lang="en-US" sz="14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Director, Center for Innovation and Leadership 	Kern National Network for Flourishing in Medicine</a:t>
            </a:r>
          </a:p>
          <a:p>
            <a:pPr marL="0" indent="0">
              <a:spcBef>
                <a:spcPts val="0"/>
              </a:spcBef>
              <a:buNone/>
              <a:tabLst>
                <a:tab pos="5019675" algn="l"/>
              </a:tabLst>
            </a:pPr>
            <a:r>
              <a:rPr lang="en-US" sz="14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Education (CENTILE)	Medical College of Wisconsin</a:t>
            </a:r>
            <a:br>
              <a:rPr lang="en-US" sz="14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4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Georgetown University Medical Center	Milwaukee, WI, USA</a:t>
            </a:r>
          </a:p>
          <a:p>
            <a:pPr marL="0" indent="0">
              <a:spcBef>
                <a:spcPts val="0"/>
              </a:spcBef>
              <a:buNone/>
              <a:tabLst>
                <a:tab pos="5019675" algn="l"/>
              </a:tabLst>
            </a:pPr>
            <a:r>
              <a:rPr lang="en-US" sz="14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Washington, DC, USA  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A8FD5-418B-EBFB-0604-006C9B21EA90}"/>
              </a:ext>
            </a:extLst>
          </p:cNvPr>
          <p:cNvSpPr txBox="1"/>
          <p:nvPr/>
        </p:nvSpPr>
        <p:spPr>
          <a:xfrm>
            <a:off x="0" y="222446"/>
            <a:ext cx="12192000" cy="52322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International Congress on Integrative Medicine and Health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7F538B-E9F8-9310-AEF1-2B2FEDF63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4" y="6099227"/>
            <a:ext cx="634483" cy="73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4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A3C644-DEE0-66DD-193D-A11191420A61}"/>
              </a:ext>
            </a:extLst>
          </p:cNvPr>
          <p:cNvSpPr/>
          <p:nvPr/>
        </p:nvSpPr>
        <p:spPr>
          <a:xfrm>
            <a:off x="1137412" y="3276600"/>
            <a:ext cx="10118852" cy="2501900"/>
          </a:xfrm>
          <a:prstGeom prst="roundRect">
            <a:avLst>
              <a:gd name="adj" fmla="val 2625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24A1A-5CD1-F23B-65AB-ABC7D0DA3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762" y="1928504"/>
            <a:ext cx="10360152" cy="1143759"/>
          </a:xfrm>
        </p:spPr>
        <p:txBody>
          <a:bodyPr>
            <a:normAutofit/>
          </a:bodyPr>
          <a:lstStyle/>
          <a:p>
            <a:r>
              <a:rPr lang="en-US" sz="7200" dirty="0"/>
              <a:t>Caring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0ABF79-FB6E-10AA-4795-05DDE30B7A35}"/>
              </a:ext>
            </a:extLst>
          </p:cNvPr>
          <p:cNvSpPr txBox="1">
            <a:spLocks/>
          </p:cNvSpPr>
          <p:nvPr/>
        </p:nvSpPr>
        <p:spPr>
          <a:xfrm>
            <a:off x="1137412" y="3072263"/>
            <a:ext cx="10118852" cy="289673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blend of practices, dispositions and motivations—attentiveness, responsibility, competency, responsiveness and engagement/citizenship—all aimed at ensuring that individuals and populations grow, develop and flourish as best they can.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  <a:endParaRPr kumimoji="0" lang="en-US" sz="3000" b="0" i="0" u="none" strike="noStrike" kern="1200" cap="none" spc="0" normalizeH="0" baseline="30000" noProof="0" dirty="0">
              <a:ln>
                <a:noFill/>
              </a:ln>
              <a:solidFill>
                <a:srgbClr val="325E9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2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DAAFF6-A593-4BCF-8E20-ADF610091D94}"/>
              </a:ext>
            </a:extLst>
          </p:cNvPr>
          <p:cNvSpPr txBox="1">
            <a:spLocks/>
          </p:cNvSpPr>
          <p:nvPr/>
        </p:nvSpPr>
        <p:spPr>
          <a:xfrm>
            <a:off x="8572334" y="5333468"/>
            <a:ext cx="3162465" cy="10646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…what is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ABE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scope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our caring responsibilities?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E145D7-5D6B-4DBF-9A83-AD80B961CD0C}"/>
              </a:ext>
            </a:extLst>
          </p:cNvPr>
          <p:cNvGrpSpPr/>
          <p:nvPr/>
        </p:nvGrpSpPr>
        <p:grpSpPr>
          <a:xfrm>
            <a:off x="1543455" y="731520"/>
            <a:ext cx="9105089" cy="5809025"/>
            <a:chOff x="1543455" y="719666"/>
            <a:chExt cx="9105089" cy="5809025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EE185494-9EFD-49F4-BBA0-3E9D13852F90}"/>
                </a:ext>
              </a:extLst>
            </p:cNvPr>
            <p:cNvGraphicFramePr/>
            <p:nvPr/>
          </p:nvGraphicFramePr>
          <p:xfrm>
            <a:off x="1543455" y="719666"/>
            <a:ext cx="9105089" cy="58090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7" name="Graphic 6" descr="Court">
              <a:extLst>
                <a:ext uri="{FF2B5EF4-FFF2-40B4-BE49-F238E27FC236}">
                  <a16:creationId xmlns:a16="http://schemas.microsoft.com/office/drawing/2014/main" id="{F3DB92A5-93FF-424F-A7E8-623448F47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73388" y="1184957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Suburban scene">
              <a:extLst>
                <a:ext uri="{FF2B5EF4-FFF2-40B4-BE49-F238E27FC236}">
                  <a16:creationId xmlns:a16="http://schemas.microsoft.com/office/drawing/2014/main" id="{E6564E28-3315-4DA3-B93A-F6787198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57893" y="2225811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Hospital">
              <a:extLst>
                <a:ext uri="{FF2B5EF4-FFF2-40B4-BE49-F238E27FC236}">
                  <a16:creationId xmlns:a16="http://schemas.microsoft.com/office/drawing/2014/main" id="{4915308A-E1E4-4479-A81F-41F9745E2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52999" y="3283904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Users">
              <a:extLst>
                <a:ext uri="{FF2B5EF4-FFF2-40B4-BE49-F238E27FC236}">
                  <a16:creationId xmlns:a16="http://schemas.microsoft.com/office/drawing/2014/main" id="{A4C654CC-9955-440A-87A5-6F44CC76A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638799" y="4951379"/>
              <a:ext cx="914400" cy="914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2A6696-3961-442C-8930-AB63261BF815}"/>
                </a:ext>
              </a:extLst>
            </p:cNvPr>
            <p:cNvSpPr txBox="1"/>
            <p:nvPr/>
          </p:nvSpPr>
          <p:spPr>
            <a:xfrm>
              <a:off x="5808595" y="3386551"/>
              <a:ext cx="153920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25E9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n-cs"/>
                </a:rPr>
                <a:t>Our</a:t>
              </a:r>
              <a:b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25E9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n-cs"/>
                </a:rPr>
              </a:b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25E9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n-cs"/>
                </a:rPr>
                <a:t>Institutions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BA7C3E-4F7A-4F12-8D37-6150ABF5D053}"/>
                </a:ext>
              </a:extLst>
            </p:cNvPr>
            <p:cNvSpPr txBox="1"/>
            <p:nvPr/>
          </p:nvSpPr>
          <p:spPr>
            <a:xfrm>
              <a:off x="5310963" y="4699372"/>
              <a:ext cx="1615057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50" b="1" i="0" u="none" strike="noStrike" kern="1200" cap="none" spc="0" normalizeH="0" baseline="0" noProof="0" dirty="0">
                  <a:ln>
                    <a:noFill/>
                  </a:ln>
                  <a:solidFill>
                    <a:srgbClr val="325E9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n-cs"/>
                </a:rPr>
                <a:t>Individuals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2AE841-EEDD-48C9-B053-D225D9A287E4}"/>
                </a:ext>
              </a:extLst>
            </p:cNvPr>
            <p:cNvSpPr txBox="1"/>
            <p:nvPr/>
          </p:nvSpPr>
          <p:spPr>
            <a:xfrm>
              <a:off x="5609325" y="2221358"/>
              <a:ext cx="173847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n-cs"/>
                </a:rPr>
                <a:t>Our </a:t>
              </a:r>
              <a:b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n-cs"/>
                </a:rPr>
              </a:b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n-cs"/>
                </a:rPr>
                <a:t>Communities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75360A-668F-471B-BCE4-149126C08E57}"/>
                </a:ext>
              </a:extLst>
            </p:cNvPr>
            <p:cNvSpPr txBox="1"/>
            <p:nvPr/>
          </p:nvSpPr>
          <p:spPr>
            <a:xfrm>
              <a:off x="5263573" y="1267671"/>
              <a:ext cx="20842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n-cs"/>
                </a:rPr>
                <a:t>Our Democracy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AEE61BA-99D4-C871-8BAE-10D8B987D1C9}"/>
              </a:ext>
            </a:extLst>
          </p:cNvPr>
          <p:cNvSpPr txBox="1">
            <a:spLocks/>
          </p:cNvSpPr>
          <p:nvPr/>
        </p:nvSpPr>
        <p:spPr>
          <a:xfrm>
            <a:off x="457199" y="731520"/>
            <a:ext cx="3382673" cy="1325563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ABE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an essential part of reaching our full human potential…</a:t>
            </a:r>
          </a:p>
        </p:txBody>
      </p:sp>
    </p:spTree>
    <p:extLst>
      <p:ext uri="{BB962C8B-B14F-4D97-AF65-F5344CB8AC3E}">
        <p14:creationId xmlns:p14="http://schemas.microsoft.com/office/powerpoint/2010/main" val="251439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green leaves and blue circle&#10;&#10;Description automatically generated">
            <a:extLst>
              <a:ext uri="{FF2B5EF4-FFF2-40B4-BE49-F238E27FC236}">
                <a16:creationId xmlns:a16="http://schemas.microsoft.com/office/drawing/2014/main" id="{DA881725-FD24-251D-FD74-9A58D7E5D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72"/>
          <a:stretch/>
        </p:blipFill>
        <p:spPr>
          <a:xfrm>
            <a:off x="318409" y="601579"/>
            <a:ext cx="11555181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D04F2-2579-CC4B-BFD9-992B9AFCE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675042"/>
            <a:ext cx="10145486" cy="4120639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Physiological self-care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the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Body </a:t>
            </a:r>
          </a:p>
          <a:p>
            <a:pPr lvl="1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reducing the effects of stress on functions of the body</a:t>
            </a:r>
            <a:b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b="1" dirty="0">
              <a:solidFill>
                <a:srgbClr val="0070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Psychological self-care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the </a:t>
            </a:r>
            <a:r>
              <a:rPr lang="en-US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Mind</a:t>
            </a:r>
          </a:p>
          <a:p>
            <a:pPr lvl="1"/>
            <a:r>
              <a:rPr lang="en-US" sz="2400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reducing the impact of stress on our psyche/emotions</a:t>
            </a: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b="1" dirty="0">
                <a:solidFill>
                  <a:srgbClr val="943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Spiritual self-care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the </a:t>
            </a:r>
            <a:r>
              <a:rPr lang="en-US" b="1" dirty="0">
                <a:solidFill>
                  <a:srgbClr val="943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Soul</a:t>
            </a:r>
          </a:p>
          <a:p>
            <a:pPr lvl="1"/>
            <a:r>
              <a:rPr lang="en-US" b="1" dirty="0">
                <a:solidFill>
                  <a:srgbClr val="943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finding meaning in our lives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AD47A-3BDA-A142-ACDD-8DF49047BBDE}"/>
              </a:ext>
            </a:extLst>
          </p:cNvPr>
          <p:cNvSpPr txBox="1"/>
          <p:nvPr/>
        </p:nvSpPr>
        <p:spPr>
          <a:xfrm>
            <a:off x="0" y="282388"/>
            <a:ext cx="1219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Self-care Needs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(for faculty, students, staff and even deans)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0F2A72-B816-7D4B-8039-1D9C66E79510}"/>
              </a:ext>
            </a:extLst>
          </p:cNvPr>
          <p:cNvCxnSpPr>
            <a:cxnSpLocks/>
          </p:cNvCxnSpPr>
          <p:nvPr/>
        </p:nvCxnSpPr>
        <p:spPr>
          <a:xfrm>
            <a:off x="1016000" y="1519518"/>
            <a:ext cx="10145486" cy="0"/>
          </a:xfrm>
          <a:prstGeom prst="line">
            <a:avLst/>
          </a:prstGeom>
          <a:ln w="9207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31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2670"/>
            <a:ext cx="12192000" cy="128089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i="1" dirty="0">
                <a:solidFill>
                  <a:srgbClr val="0432FF"/>
                </a:solidFill>
                <a:latin typeface="Tahoma" charset="0"/>
              </a:rPr>
              <a:t>Mind-Body Medicine Program</a:t>
            </a:r>
            <a:br>
              <a:rPr lang="en-US" sz="3200" dirty="0">
                <a:solidFill>
                  <a:srgbClr val="0432FF"/>
                </a:solidFill>
                <a:latin typeface="Tahoma" charset="0"/>
              </a:rPr>
            </a:br>
            <a:r>
              <a:rPr lang="en-US" sz="3200" dirty="0">
                <a:solidFill>
                  <a:srgbClr val="0432FF"/>
                </a:solidFill>
                <a:latin typeface="Tahoma" charset="0"/>
              </a:rPr>
              <a:t>at Georgetown U School of Medicine (2002)</a:t>
            </a:r>
          </a:p>
        </p:txBody>
      </p:sp>
      <p:sp>
        <p:nvSpPr>
          <p:cNvPr id="348162" name="Rectangle 3"/>
          <p:cNvSpPr>
            <a:spLocks noGrp="1" noChangeArrowheads="1"/>
          </p:cNvSpPr>
          <p:nvPr>
            <p:ph idx="1"/>
          </p:nvPr>
        </p:nvSpPr>
        <p:spPr>
          <a:xfrm>
            <a:off x="1169896" y="1815542"/>
            <a:ext cx="9857607" cy="3285853"/>
          </a:xfrm>
        </p:spPr>
        <p:txBody>
          <a:bodyPr>
            <a:normAutofit/>
          </a:bodyPr>
          <a:lstStyle/>
          <a:p>
            <a:pPr algn="ctr" eaLnBrk="1" hangingPunct="1">
              <a:buFont typeface="Wingdings" charset="0"/>
              <a:buNone/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Tahoma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sz="3200" dirty="0">
                <a:solidFill>
                  <a:srgbClr val="0432FF"/>
                </a:solidFill>
                <a:latin typeface="Tahoma" charset="0"/>
              </a:rPr>
              <a:t>Goal</a:t>
            </a:r>
          </a:p>
          <a:p>
            <a:pPr algn="ctr" eaLnBrk="1" hangingPunct="1">
              <a:buFont typeface="Wingdings" charset="0"/>
              <a:buNone/>
            </a:pPr>
            <a:endParaRPr lang="en-US" sz="900" dirty="0">
              <a:solidFill>
                <a:srgbClr val="00CCFF"/>
              </a:solidFill>
              <a:latin typeface="Tahoma" charset="0"/>
            </a:endParaRPr>
          </a:p>
          <a:p>
            <a:pPr marL="61913" indent="635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/>
                <a:cs typeface="Arial"/>
              </a:rPr>
              <a:t>To increase student understanding of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self-awareness</a:t>
            </a:r>
            <a:r>
              <a:rPr lang="en-US" sz="280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and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self-care </a:t>
            </a:r>
            <a:r>
              <a:rPr lang="en-US" sz="2800" dirty="0">
                <a:latin typeface="Arial"/>
                <a:cs typeface="Arial"/>
              </a:rPr>
              <a:t>by providing a unique experiential and didactic introduction to </a:t>
            </a:r>
            <a:r>
              <a:rPr lang="en-US" sz="2800" i="1" dirty="0">
                <a:latin typeface="Arial"/>
                <a:cs typeface="Arial"/>
              </a:rPr>
              <a:t>Mind-Body Med</a:t>
            </a:r>
            <a:r>
              <a:rPr lang="en-US" sz="2800" i="1" dirty="0">
                <a:latin typeface="Arial" charset="0"/>
              </a:rPr>
              <a:t>icine</a:t>
            </a:r>
          </a:p>
        </p:txBody>
      </p:sp>
    </p:spTree>
    <p:extLst>
      <p:ext uri="{BB962C8B-B14F-4D97-AF65-F5344CB8AC3E}">
        <p14:creationId xmlns:p14="http://schemas.microsoft.com/office/powerpoint/2010/main" val="2228912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>
          <a:xfrm>
            <a:off x="0" y="341769"/>
            <a:ext cx="12191999" cy="878966"/>
          </a:xfrm>
        </p:spPr>
        <p:txBody>
          <a:bodyPr/>
          <a:lstStyle/>
          <a:p>
            <a:pPr algn="ctr">
              <a:defRPr/>
            </a:pPr>
            <a:r>
              <a:rPr lang="en-US" altLang="en-US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Mind-Body Skills Course at Georgetown University SOM </a:t>
            </a:r>
          </a:p>
        </p:txBody>
      </p:sp>
      <p:sp>
        <p:nvSpPr>
          <p:cNvPr id="6" name="Rectangle 5"/>
          <p:cNvSpPr/>
          <p:nvPr/>
        </p:nvSpPr>
        <p:spPr>
          <a:xfrm>
            <a:off x="737346" y="966474"/>
            <a:ext cx="10717306" cy="656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11-week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course uses mind-body techniques to foster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self-awareness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self-care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FED6D0-5087-9F4A-867C-3D8E798982AB}"/>
              </a:ext>
            </a:extLst>
          </p:cNvPr>
          <p:cNvGrpSpPr/>
          <p:nvPr/>
        </p:nvGrpSpPr>
        <p:grpSpPr>
          <a:xfrm>
            <a:off x="3358611" y="1865796"/>
            <a:ext cx="8096041" cy="3754377"/>
            <a:chOff x="1730472" y="2508647"/>
            <a:chExt cx="6931178" cy="2852625"/>
          </a:xfrm>
        </p:grpSpPr>
        <p:sp>
          <p:nvSpPr>
            <p:cNvPr id="7" name="Rectangle 6"/>
            <p:cNvSpPr/>
            <p:nvPr/>
          </p:nvSpPr>
          <p:spPr>
            <a:xfrm>
              <a:off x="1730472" y="2508647"/>
              <a:ext cx="1173480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79014" y="2509502"/>
              <a:ext cx="1065610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1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Introduction &amp; Drawings I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86270" y="2508647"/>
              <a:ext cx="1066800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2 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Autogenic Training/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Biofeedback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12826" y="2517521"/>
              <a:ext cx="1065609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3 </a:t>
              </a:r>
              <a:b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Meditation: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Eating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Sitting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53498" y="2511373"/>
              <a:ext cx="1066800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Walking Meditation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74250" y="3987438"/>
              <a:ext cx="1066800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Drawings II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52458" y="3951684"/>
              <a:ext cx="1151493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Guided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Imagery II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77824" y="3953394"/>
              <a:ext cx="1066800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Movement Meditation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87461" y="3987438"/>
              <a:ext cx="1065609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8 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Journaling: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Dialogue with a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Symptom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28134" y="3996816"/>
              <a:ext cx="1066800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Forgiveness Meditation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A7019E-C6B4-8C4B-BDCA-B6077E679F2B}"/>
                </a:ext>
              </a:extLst>
            </p:cNvPr>
            <p:cNvSpPr/>
            <p:nvPr/>
          </p:nvSpPr>
          <p:spPr>
            <a:xfrm>
              <a:off x="7479441" y="2517521"/>
              <a:ext cx="1141285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Guided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Imagery 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5D58AA5-AB25-E54E-8CCC-6B0360738E7E}"/>
                </a:ext>
              </a:extLst>
            </p:cNvPr>
            <p:cNvSpPr/>
            <p:nvPr/>
          </p:nvSpPr>
          <p:spPr>
            <a:xfrm>
              <a:off x="7520366" y="3996816"/>
              <a:ext cx="1141284" cy="13644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Positive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Quality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Cards and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Closing Ritual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</a:p>
          </p:txBody>
        </p:sp>
      </p:grpSp>
      <p:pic>
        <p:nvPicPr>
          <p:cNvPr id="107536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5552" y="2288144"/>
            <a:ext cx="902494" cy="9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DSCN2760">
            <a:extLst>
              <a:ext uri="{FF2B5EF4-FFF2-40B4-BE49-F238E27FC236}">
                <a16:creationId xmlns:a16="http://schemas.microsoft.com/office/drawing/2014/main" id="{567A9E5D-53E5-6345-B296-396A2E40C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91" y="1905204"/>
            <a:ext cx="2582358" cy="183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30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2980"/>
            <a:ext cx="12192000" cy="1281112"/>
          </a:xfrm>
        </p:spPr>
        <p:txBody>
          <a:bodyPr/>
          <a:lstStyle/>
          <a:p>
            <a:pPr algn="ctr"/>
            <a:r>
              <a:rPr lang="en-US" sz="3200" b="1" i="1" dirty="0">
                <a:solidFill>
                  <a:srgbClr val="0432FF"/>
                </a:solidFill>
                <a:latin typeface="Tahoma" charset="0"/>
              </a:rPr>
              <a:t>Mind-Body Medicine Program</a:t>
            </a:r>
            <a:br>
              <a:rPr lang="en-US" sz="3200" dirty="0">
                <a:solidFill>
                  <a:srgbClr val="0432FF"/>
                </a:solidFill>
                <a:latin typeface="Tahoma" charset="0"/>
              </a:rPr>
            </a:br>
            <a:r>
              <a:rPr lang="en-US" sz="3200" dirty="0">
                <a:solidFill>
                  <a:srgbClr val="0432FF"/>
                </a:solidFill>
                <a:latin typeface="Tahoma" charset="0"/>
              </a:rPr>
              <a:t>at Georgetown U School of Medicine</a:t>
            </a:r>
          </a:p>
        </p:txBody>
      </p:sp>
      <p:sp>
        <p:nvSpPr>
          <p:cNvPr id="3584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60655" y="1524092"/>
            <a:ext cx="9444474" cy="4306888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en-US" sz="3500" b="1" dirty="0">
                <a:solidFill>
                  <a:srgbClr val="FF0000"/>
                </a:solidFill>
                <a:latin typeface="Tahoma" charset="0"/>
                <a:ea typeface="+mn-ea"/>
                <a:cs typeface="+mn-cs"/>
              </a:rPr>
              <a:t>Outcomes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endParaRPr lang="en-US" sz="1200" dirty="0">
              <a:solidFill>
                <a:schemeClr val="hlink"/>
              </a:solidFill>
              <a:latin typeface="Tahoma" charset="0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+mn-ea"/>
                <a:cs typeface="+mn-cs"/>
              </a:rPr>
              <a:t>  		</a:t>
            </a:r>
            <a:r>
              <a:rPr lang="en-US" sz="2800" b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Perceived Stress </a:t>
            </a:r>
            <a:r>
              <a:rPr lang="en-US" sz="2800" b="1" dirty="0">
                <a:solidFill>
                  <a:srgbClr val="011893"/>
                </a:solidFill>
                <a:latin typeface="Tahoma" charset="0"/>
                <a:cs typeface="+mn-cs"/>
              </a:rPr>
              <a:t> (</a:t>
            </a:r>
            <a:r>
              <a:rPr lang="en-US" sz="2400" b="1" i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Perceived Stress Scale</a:t>
            </a:r>
            <a:r>
              <a:rPr lang="en-US" sz="2600" b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)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+mn-ea"/>
                <a:cs typeface="+mn-cs"/>
              </a:rPr>
              <a:t> 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ahoma" charset="0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+mn-ea"/>
                <a:cs typeface="+mn-cs"/>
              </a:rPr>
              <a:t>		</a:t>
            </a:r>
            <a:r>
              <a:rPr lang="en-US" sz="2800" b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Mindfulness</a:t>
            </a:r>
            <a:r>
              <a:rPr lang="en-US" sz="2000" b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  </a:t>
            </a:r>
            <a:r>
              <a:rPr lang="en-US" sz="2600" b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(</a:t>
            </a:r>
            <a:r>
              <a:rPr lang="en-US" sz="2400" b="1" i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Freiburg Mindfulness Inventory</a:t>
            </a:r>
            <a:r>
              <a:rPr lang="en-US" sz="2600" b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)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+mn-ea"/>
                <a:cs typeface="+mn-cs"/>
              </a:rPr>
              <a:t>		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Tahoma" charset="0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+mn-ea"/>
                <a:cs typeface="+mn-cs"/>
              </a:rPr>
              <a:t>		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+mn-ea"/>
                <a:cs typeface="+mn-cs"/>
              </a:rPr>
              <a:t>		</a:t>
            </a:r>
            <a:endParaRPr 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Tahoma" charset="0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+mn-ea"/>
                <a:cs typeface="+mn-cs"/>
              </a:rPr>
              <a:t>		</a:t>
            </a:r>
            <a:r>
              <a:rPr lang="en-US" sz="2800" b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Empathy </a:t>
            </a:r>
            <a:r>
              <a:rPr lang="en-US" sz="2400" b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(</a:t>
            </a:r>
            <a:r>
              <a:rPr lang="en-US" sz="2400" b="1" i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Interpersonal Reactivity Index</a:t>
            </a:r>
            <a:r>
              <a:rPr lang="en-US" sz="2400" b="1" dirty="0">
                <a:solidFill>
                  <a:srgbClr val="011893"/>
                </a:solidFill>
                <a:latin typeface="Tahoma" charset="0"/>
                <a:ea typeface="+mn-ea"/>
                <a:cs typeface="+mn-cs"/>
              </a:rPr>
              <a:t>)</a:t>
            </a:r>
          </a:p>
        </p:txBody>
      </p:sp>
      <p:sp>
        <p:nvSpPr>
          <p:cNvPr id="4" name="Down Arrow 3"/>
          <p:cNvSpPr/>
          <p:nvPr/>
        </p:nvSpPr>
        <p:spPr>
          <a:xfrm>
            <a:off x="1660655" y="2210686"/>
            <a:ext cx="407988" cy="977900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Arial"/>
              <a:cs typeface="Arial"/>
            </a:endParaRPr>
          </a:p>
        </p:txBody>
      </p:sp>
      <p:sp>
        <p:nvSpPr>
          <p:cNvPr id="5" name="Down Arrow 4"/>
          <p:cNvSpPr/>
          <p:nvPr/>
        </p:nvSpPr>
        <p:spPr>
          <a:xfrm flipV="1">
            <a:off x="1641297" y="3411630"/>
            <a:ext cx="484187" cy="927100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Arial"/>
              <a:cs typeface="Arial"/>
            </a:endParaRPr>
          </a:p>
        </p:txBody>
      </p:sp>
      <p:sp>
        <p:nvSpPr>
          <p:cNvPr id="6" name="Down Arrow 5"/>
          <p:cNvSpPr/>
          <p:nvPr/>
        </p:nvSpPr>
        <p:spPr>
          <a:xfrm flipV="1">
            <a:off x="1641297" y="4786319"/>
            <a:ext cx="484188" cy="927100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9635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369" name="Picture 2" descr="Screen Shot 2017-11-05 at 10.36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43" y="0"/>
            <a:ext cx="8298666" cy="589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8216" y="3654669"/>
            <a:ext cx="1100796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Preliminary evidence suggests that MBM training during medical school has a long-term positive impact on physicians during residency and practice in terms of their self-care and how they approach patient care. </a:t>
            </a:r>
          </a:p>
        </p:txBody>
      </p:sp>
    </p:spTree>
    <p:extLst>
      <p:ext uri="{BB962C8B-B14F-4D97-AF65-F5344CB8AC3E}">
        <p14:creationId xmlns:p14="http://schemas.microsoft.com/office/powerpoint/2010/main" val="30621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43" y="500579"/>
            <a:ext cx="91440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15" y="-40242"/>
            <a:ext cx="6950076" cy="601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581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276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F54C9B-438A-284D-88B0-68AFD3E7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374" y="8097"/>
            <a:ext cx="7962378" cy="597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48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D3184B-48FE-DAF9-E753-21E6F5FC26B3}"/>
              </a:ext>
            </a:extLst>
          </p:cNvPr>
          <p:cNvSpPr txBox="1"/>
          <p:nvPr/>
        </p:nvSpPr>
        <p:spPr>
          <a:xfrm>
            <a:off x="0" y="140053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Introductions and Goals</a:t>
            </a:r>
            <a:endParaRPr lang="en-US" sz="5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76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2">
            <a:extLst>
              <a:ext uri="{FF2B5EF4-FFF2-40B4-BE49-F238E27FC236}">
                <a16:creationId xmlns:a16="http://schemas.microsoft.com/office/drawing/2014/main" id="{AF8B1462-FD1E-3942-95A5-FB6507893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506"/>
            <a:ext cx="12192000" cy="973627"/>
          </a:xfrm>
          <a:solidFill>
            <a:schemeClr val="tx2">
              <a:lumMod val="10000"/>
              <a:lumOff val="90000"/>
            </a:schemeClr>
          </a:solidFill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altLang="en-US" sz="2600" b="1" dirty="0">
                <a:solidFill>
                  <a:srgbClr val="0432FF"/>
                </a:solidFill>
              </a:rPr>
              <a:t>More Medical &amp; Health Professions Schools are Teaching Students</a:t>
            </a:r>
            <a:br>
              <a:rPr lang="en-US" altLang="en-US" sz="2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altLang="en-US" sz="2600" b="1" dirty="0">
                <a:solidFill>
                  <a:srgbClr val="C00000"/>
                </a:solidFill>
              </a:rPr>
              <a:t>Mind-Body</a:t>
            </a:r>
            <a:r>
              <a:rPr lang="en-US" altLang="en-US" sz="2600" dirty="0">
                <a:solidFill>
                  <a:srgbClr val="C00000"/>
                </a:solidFill>
              </a:rPr>
              <a:t> </a:t>
            </a:r>
            <a:r>
              <a:rPr lang="en-US" altLang="en-US" sz="2600" b="1" dirty="0">
                <a:solidFill>
                  <a:srgbClr val="C00000"/>
                </a:solidFill>
              </a:rPr>
              <a:t>Medicine Skills</a:t>
            </a:r>
            <a:r>
              <a:rPr lang="en-US" altLang="en-US" sz="2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7763" name="Subtitle 8">
            <a:extLst>
              <a:ext uri="{FF2B5EF4-FFF2-40B4-BE49-F238E27FC236}">
                <a16:creationId xmlns:a16="http://schemas.microsoft.com/office/drawing/2014/main" id="{D4BFB9EC-7891-9A47-8CE9-8EE718724AA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807329" y="1079964"/>
            <a:ext cx="9384671" cy="5778036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rtlCol="0" anchor="ctr">
            <a:noAutofit/>
          </a:bodyPr>
          <a:lstStyle/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Georgetown University School of Medicine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students</a:t>
            </a:r>
            <a:r>
              <a:rPr lang="en-US" altLang="en-US" sz="16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US" altLang="en-US" sz="1600" b="1" dirty="0">
                <a:solidFill>
                  <a:srgbClr val="0000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residents, </a:t>
            </a:r>
            <a:r>
              <a:rPr lang="en-US" altLang="en-US" sz="1600" b="1" dirty="0">
                <a:solidFill>
                  <a:srgbClr val="94209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altLang="en-US" sz="1600" b="1" dirty="0">
                <a:solidFill>
                  <a:schemeClr val="accent4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Law School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r>
              <a:rPr lang="en-US" altLang="en-US" sz="16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Cincinnati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medicine</a:t>
            </a:r>
            <a:r>
              <a:rPr lang="en-US" altLang="en-US" sz="16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allied health, nursing, pharmacy, CCM, DAAP, </a:t>
            </a:r>
            <a:r>
              <a:rPr lang="en-US" altLang="en-US" sz="1600" b="1" dirty="0">
                <a:solidFill>
                  <a:schemeClr val="accent4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Law</a:t>
            </a:r>
            <a:r>
              <a:rPr lang="en-US" altLang="en-US" sz="16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Arts &amp;											 Sciences,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students</a:t>
            </a:r>
            <a:r>
              <a:rPr lang="en-US" altLang="en-US" sz="16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residents, </a:t>
            </a:r>
            <a:r>
              <a:rPr lang="en-US" altLang="en-US" sz="1600" b="1" dirty="0">
                <a:solidFill>
                  <a:srgbClr val="94209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faculty,</a:t>
            </a:r>
            <a:r>
              <a:rPr lang="en-US" altLang="en-US" sz="16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staff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en-US" altLang="en-US" sz="1600" b="1" dirty="0">
              <a:solidFill>
                <a:schemeClr val="accent5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Wake Forest University School of Medicine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 and </a:t>
            </a:r>
            <a:r>
              <a:rPr lang="en-US" altLang="en-US" sz="1600" b="1" dirty="0">
                <a:solidFill>
                  <a:srgbClr val="94209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Alabama at Birmingham 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Louisville School of Medicine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Florida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students, </a:t>
            </a:r>
            <a:r>
              <a:rPr lang="en-US" altLang="en-US" sz="1600" b="1" dirty="0">
                <a:solidFill>
                  <a:srgbClr val="FF40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pharmacy</a:t>
            </a:r>
            <a:r>
              <a:rPr lang="en-US" altLang="en-US" sz="16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altLang="en-US" sz="1600" b="1" dirty="0">
                <a:solidFill>
                  <a:srgbClr val="94209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Indiana University School of Medicine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Vermont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North Dakota Medical School 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Charite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University Medical School, Germany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Essen-Duisenberg Medical School, Germany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</a:t>
            </a:r>
            <a:r>
              <a:rPr lang="en-US" altLang="en-US" sz="16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Friburg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Switzerland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</a:t>
            </a:r>
            <a:r>
              <a:rPr lang="en-US" altLang="en-US" sz="16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Lausane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Switzerland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Utrecht, Netherlands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Texas College of Osteopathic Medicine (</a:t>
            </a:r>
            <a:r>
              <a:rPr lang="en-US" altLang="en-US" sz="1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Stanford University, Anesthesia </a:t>
            </a:r>
            <a:r>
              <a:rPr lang="en-US" altLang="en-US" sz="16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Residency 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 of Western States (</a:t>
            </a:r>
            <a:r>
              <a:rPr lang="en-US" altLang="en-US" sz="1600" b="1" dirty="0">
                <a:solidFill>
                  <a:schemeClr val="accent3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chiropractic 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other </a:t>
            </a:r>
            <a:r>
              <a:rPr lang="en-US" altLang="en-US" sz="1600" b="1" dirty="0">
                <a:solidFill>
                  <a:schemeClr val="accent3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 professions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Mid-Sweden University, Sweden (</a:t>
            </a:r>
            <a:r>
              <a:rPr lang="en-US" alt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nursing</a:t>
            </a:r>
            <a:r>
              <a:rPr lang="en-US" altLang="en-US" sz="16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students</a:t>
            </a:r>
            <a:r>
              <a:rPr lang="en-US" alt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pic>
        <p:nvPicPr>
          <p:cNvPr id="142339" name="Picture 3">
            <a:extLst>
              <a:ext uri="{FF2B5EF4-FFF2-40B4-BE49-F238E27FC236}">
                <a16:creationId xmlns:a16="http://schemas.microsoft.com/office/drawing/2014/main" id="{BB2A92F1-4B88-A84A-8DD6-6461D8801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77" y="6186794"/>
            <a:ext cx="567035" cy="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4">
            <a:extLst>
              <a:ext uri="{FF2B5EF4-FFF2-40B4-BE49-F238E27FC236}">
                <a16:creationId xmlns:a16="http://schemas.microsoft.com/office/drawing/2014/main" id="{4EEAEE6D-D2A5-7040-BCBD-9730BA21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3" y="6156254"/>
            <a:ext cx="506248" cy="50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7">
            <a:extLst>
              <a:ext uri="{FF2B5EF4-FFF2-40B4-BE49-F238E27FC236}">
                <a16:creationId xmlns:a16="http://schemas.microsoft.com/office/drawing/2014/main" id="{FF33304A-5B09-9C42-AFB4-8B37EDDC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041" y="5097192"/>
            <a:ext cx="415625" cy="41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9">
            <a:extLst>
              <a:ext uri="{FF2B5EF4-FFF2-40B4-BE49-F238E27FC236}">
                <a16:creationId xmlns:a16="http://schemas.microsoft.com/office/drawing/2014/main" id="{4CC9582D-7DE2-584F-B110-1A4EEF762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430" y="3919784"/>
            <a:ext cx="30003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>
            <a:extLst>
              <a:ext uri="{FF2B5EF4-FFF2-40B4-BE49-F238E27FC236}">
                <a16:creationId xmlns:a16="http://schemas.microsoft.com/office/drawing/2014/main" id="{17721259-AA0F-804F-928A-473C26024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87" y="3674718"/>
            <a:ext cx="659321" cy="24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1">
            <a:extLst>
              <a:ext uri="{FF2B5EF4-FFF2-40B4-BE49-F238E27FC236}">
                <a16:creationId xmlns:a16="http://schemas.microsoft.com/office/drawing/2014/main" id="{8EF91054-5291-1240-8F3B-41C1B6B81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0" y="1053906"/>
            <a:ext cx="1497462" cy="51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2">
            <a:extLst>
              <a:ext uri="{FF2B5EF4-FFF2-40B4-BE49-F238E27FC236}">
                <a16:creationId xmlns:a16="http://schemas.microsoft.com/office/drawing/2014/main" id="{8A30DF8D-6481-3C4D-BF1F-C4A3053F8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91" y="3422104"/>
            <a:ext cx="822293" cy="16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>
            <a:extLst>
              <a:ext uri="{FF2B5EF4-FFF2-40B4-BE49-F238E27FC236}">
                <a16:creationId xmlns:a16="http://schemas.microsoft.com/office/drawing/2014/main" id="{D19316A8-CF41-0D49-8EB4-20C97B31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7" y="3121224"/>
            <a:ext cx="564850" cy="20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5">
            <a:extLst>
              <a:ext uri="{FF2B5EF4-FFF2-40B4-BE49-F238E27FC236}">
                <a16:creationId xmlns:a16="http://schemas.microsoft.com/office/drawing/2014/main" id="{288A15F8-8DAA-FD40-9160-7D5E8B81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39" y="1425588"/>
            <a:ext cx="1060773" cy="4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7">
            <a:extLst>
              <a:ext uri="{FF2B5EF4-FFF2-40B4-BE49-F238E27FC236}">
                <a16:creationId xmlns:a16="http://schemas.microsoft.com/office/drawing/2014/main" id="{E18067DF-BEF1-1C40-8D7C-89F5E6D87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2765" y="2138661"/>
            <a:ext cx="124123" cy="2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6">
            <a:extLst>
              <a:ext uri="{FF2B5EF4-FFF2-40B4-BE49-F238E27FC236}">
                <a16:creationId xmlns:a16="http://schemas.microsoft.com/office/drawing/2014/main" id="{D3760A31-9574-D541-BB06-BC8F4F8DD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14" y="5140778"/>
            <a:ext cx="455170" cy="50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0" name="Picture 19">
            <a:extLst>
              <a:ext uri="{FF2B5EF4-FFF2-40B4-BE49-F238E27FC236}">
                <a16:creationId xmlns:a16="http://schemas.microsoft.com/office/drawing/2014/main" id="{A35A1368-AE8A-824A-9506-6D60995FD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45" y="5769593"/>
            <a:ext cx="1633621" cy="22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D20544-ECC1-014D-B5BB-8158C4A83EA1}"/>
              </a:ext>
            </a:extLst>
          </p:cNvPr>
          <p:cNvSpPr/>
          <p:nvPr/>
        </p:nvSpPr>
        <p:spPr>
          <a:xfrm>
            <a:off x="610359" y="1075750"/>
            <a:ext cx="1981088" cy="57822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2352" name="Picture 2" descr="UASOM Seal.png">
            <a:extLst>
              <a:ext uri="{FF2B5EF4-FFF2-40B4-BE49-F238E27FC236}">
                <a16:creationId xmlns:a16="http://schemas.microsoft.com/office/drawing/2014/main" id="{9028D431-8829-E24B-9A9E-11A1073B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26" y="1975364"/>
            <a:ext cx="524571" cy="36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3" name="Picture 4" descr="Image may contain: text">
            <a:extLst>
              <a:ext uri="{FF2B5EF4-FFF2-40B4-BE49-F238E27FC236}">
                <a16:creationId xmlns:a16="http://schemas.microsoft.com/office/drawing/2014/main" id="{E286E910-DF6A-A94B-9A2D-13E753C7D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55" y="1974870"/>
            <a:ext cx="829238" cy="76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4" name="Picture 2">
            <a:extLst>
              <a:ext uri="{FF2B5EF4-FFF2-40B4-BE49-F238E27FC236}">
                <a16:creationId xmlns:a16="http://schemas.microsoft.com/office/drawing/2014/main" id="{4D5C71B2-022C-DA4D-AD1B-BE1A267B3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24" y="2907845"/>
            <a:ext cx="988160" cy="25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5" name="Graphic 7">
            <a:extLst>
              <a:ext uri="{FF2B5EF4-FFF2-40B4-BE49-F238E27FC236}">
                <a16:creationId xmlns:a16="http://schemas.microsoft.com/office/drawing/2014/main" id="{8FD50973-8EAF-854C-B7B6-725D5918A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87" y="2431897"/>
            <a:ext cx="502068" cy="3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6" name="Graphic 9">
            <a:extLst>
              <a:ext uri="{FF2B5EF4-FFF2-40B4-BE49-F238E27FC236}">
                <a16:creationId xmlns:a16="http://schemas.microsoft.com/office/drawing/2014/main" id="{A434B42B-2A53-1044-A935-F62F3F32D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8" y="4752393"/>
            <a:ext cx="1236767" cy="29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7" name="Picture 11">
            <a:extLst>
              <a:ext uri="{FF2B5EF4-FFF2-40B4-BE49-F238E27FC236}">
                <a16:creationId xmlns:a16="http://schemas.microsoft.com/office/drawing/2014/main" id="{25A787A8-B57E-9648-8B4E-2D83C37D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43" y="4213237"/>
            <a:ext cx="981240" cy="16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8" name="Graphic 13">
            <a:extLst>
              <a:ext uri="{FF2B5EF4-FFF2-40B4-BE49-F238E27FC236}">
                <a16:creationId xmlns:a16="http://schemas.microsoft.com/office/drawing/2014/main" id="{36AF72D7-6DAB-BC45-8159-852700F72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98" y="4442033"/>
            <a:ext cx="729809" cy="25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5CF62D-6D27-8F40-BAC9-80731ACF8CF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59" y="2568518"/>
            <a:ext cx="1133644" cy="216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1A541-3ABF-1154-B964-B192C58D68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30" y="1995735"/>
            <a:ext cx="991554" cy="1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21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8EF1E-5C66-4EF4-A976-8FB0165D2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3" y="585831"/>
            <a:ext cx="11147612" cy="519640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100" b="1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Faculty: we are very hard on ourselves</a:t>
            </a:r>
          </a:p>
          <a:p>
            <a:pPr marL="0" indent="0" algn="ctr">
              <a:buNone/>
            </a:pPr>
            <a:endParaRPr lang="en-US" sz="3000" dirty="0">
              <a:solidFill>
                <a:srgbClr val="01189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3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too suffer from </a:t>
            </a:r>
            <a:r>
              <a:rPr lang="en-US" sz="3300" i="1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Imposter Syndrome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3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try hard to ‘balance’ our responsibilities (impossibly)</a:t>
            </a:r>
            <a:br>
              <a:rPr lang="en-US" sz="33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33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(educator, scholar, practitioner, role model, </a:t>
            </a:r>
            <a:r>
              <a:rPr lang="en-US" sz="3300" dirty="0" err="1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etc</a:t>
            </a:r>
            <a:r>
              <a:rPr lang="en-US" sz="33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3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attempt to juggle ‘professional’ and ‘personal’ aspects of our lives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3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Mostly, we rarely exercise </a:t>
            </a:r>
            <a:r>
              <a:rPr lang="en-US" sz="3300" i="1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self-compassion</a:t>
            </a:r>
          </a:p>
          <a:p>
            <a:pPr>
              <a:lnSpc>
                <a:spcPct val="150000"/>
              </a:lnSpc>
            </a:pPr>
            <a:endParaRPr lang="en-US" sz="3000" dirty="0">
              <a:solidFill>
                <a:srgbClr val="01189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 is time for us to take care of ourselves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7" name="Picture 2" descr="March 24 08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95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64490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20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658350" cy="5655491"/>
          </a:xfrm>
          <a:prstGeom prst="rect">
            <a:avLst/>
          </a:prstGeom>
          <a:solidFill>
            <a:srgbClr val="ADE2F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43810" y="381000"/>
            <a:ext cx="6388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Acad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Med 90:780-784, June 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590" y="2209800"/>
            <a:ext cx="11327060" cy="3108543"/>
          </a:xfrm>
          <a:prstGeom prst="rect">
            <a:avLst/>
          </a:prstGeom>
          <a:solidFill>
            <a:srgbClr val="ADE2FE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Facilitators’ scores were significantly lower on perceived stress and higher on mindfulness, and were significantly correlated.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Qualitative analysis revealed…improvements in communication between colleagues, increased sense of connection with students and colleagues, increased empathy, and heightened self-confidence.</a:t>
            </a:r>
          </a:p>
        </p:txBody>
      </p:sp>
    </p:spTree>
    <p:extLst>
      <p:ext uri="{BB962C8B-B14F-4D97-AF65-F5344CB8AC3E}">
        <p14:creationId xmlns:p14="http://schemas.microsoft.com/office/powerpoint/2010/main" val="6289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56AD9-6163-4344-92A8-AC8908A0F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432FF"/>
                </a:solidFill>
              </a:rPr>
              <a:t>New Insight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1DF24-A5CB-3A4C-86E7-68406847D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959" y="1622655"/>
            <a:ext cx="9222827" cy="4262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When faculty and senior staff serve as facilitators of mind-body groups, they </a:t>
            </a:r>
            <a:r>
              <a:rPr lang="en-US" sz="4000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help learners </a:t>
            </a:r>
            <a:r>
              <a:rPr lang="en-US" sz="4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(students and residents) and also </a:t>
            </a:r>
            <a:r>
              <a:rPr lang="en-US" sz="4000" b="1" i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help themselves</a:t>
            </a:r>
            <a:r>
              <a:rPr lang="en-US" sz="4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974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56AD9-6163-4344-92A8-AC8908A0F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432FF"/>
                </a:solidFill>
              </a:rPr>
              <a:t>What was lacking?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1DF24-A5CB-3A4C-86E7-68406847D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959" y="1622655"/>
            <a:ext cx="9222827" cy="4262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 colleagues were not thriving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Students were still trying to recover from the pandemic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various reasons, majority of the class did not sign up for the mind-body course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should be doing more to help students, faculty and staff </a:t>
            </a:r>
            <a:r>
              <a:rPr lang="en-US" sz="2800" b="1" i="1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thrive</a:t>
            </a:r>
            <a:r>
              <a:rPr lang="en-US" sz="28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720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4E925-1B17-246D-07D4-E58D29D64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049" y="2013073"/>
            <a:ext cx="11581901" cy="21180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n-US" sz="3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…we decided to </a:t>
            </a:r>
            <a:r>
              <a:rPr lang="en-US" sz="36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 a new course for first year </a:t>
            </a:r>
            <a:r>
              <a:rPr lang="en-US" sz="3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students </a:t>
            </a:r>
            <a:r>
              <a:rPr lang="en-US" sz="36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 incorporates various domains </a:t>
            </a:r>
            <a:r>
              <a:rPr lang="en-US" sz="3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br>
              <a:rPr lang="en-US" sz="36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3600" b="1" i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22D379-7A7D-9E05-C1B2-BB3994EE323C}"/>
              </a:ext>
            </a:extLst>
          </p:cNvPr>
          <p:cNvSpPr txBox="1"/>
          <p:nvPr/>
        </p:nvSpPr>
        <p:spPr>
          <a:xfrm>
            <a:off x="1159334" y="722817"/>
            <a:ext cx="9878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1B39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help medical students and faculty thrive in medical school and in life…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4431B-A71E-CAB4-438E-97121C13EEB4}"/>
              </a:ext>
            </a:extLst>
          </p:cNvPr>
          <p:cNvSpPr txBox="1"/>
          <p:nvPr/>
        </p:nvSpPr>
        <p:spPr>
          <a:xfrm>
            <a:off x="0" y="3935186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B39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11B39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Flourishing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3600A3-C454-A0C1-B723-EAE5F7CF7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7" y="1088020"/>
            <a:ext cx="5160820" cy="47326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3FE931-E8FA-564B-2643-DBEDA3378954}"/>
              </a:ext>
            </a:extLst>
          </p:cNvPr>
          <p:cNvSpPr txBox="1"/>
          <p:nvPr/>
        </p:nvSpPr>
        <p:spPr>
          <a:xfrm>
            <a:off x="0" y="23000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meant by </a:t>
            </a:r>
            <a:r>
              <a:rPr lang="en-US" sz="3200" b="1" i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Flourishing</a:t>
            </a:r>
            <a:r>
              <a:rPr lang="en-US" sz="32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38C423-9338-77D4-8440-51EA9C0399A0}"/>
              </a:ext>
            </a:extLst>
          </p:cNvPr>
          <p:cNvSpPr txBox="1"/>
          <p:nvPr/>
        </p:nvSpPr>
        <p:spPr>
          <a:xfrm>
            <a:off x="5810491" y="1088020"/>
            <a:ext cx="559057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Well-being in humans is certainly dependent on physical and mental health, but also consists of a broader range of states and outcomes, such as:</a:t>
            </a:r>
          </a:p>
          <a:p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Happiness and life satisfaction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Meaning and purpose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Character and virtue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Close social relationships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B9EEE-4956-9756-414B-AC0FCE1C05C6}"/>
              </a:ext>
            </a:extLst>
          </p:cNvPr>
          <p:cNvSpPr txBox="1"/>
          <p:nvPr/>
        </p:nvSpPr>
        <p:spPr>
          <a:xfrm>
            <a:off x="381964" y="1088020"/>
            <a:ext cx="4456253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Proc Nat </a:t>
            </a:r>
            <a:r>
              <a:rPr lang="en-US" b="1" i="1" dirty="0" err="1"/>
              <a:t>Acad</a:t>
            </a:r>
            <a:r>
              <a:rPr lang="en-US" b="1" i="1" dirty="0"/>
              <a:t> Sci USA</a:t>
            </a:r>
            <a:r>
              <a:rPr lang="en-US" b="1" dirty="0"/>
              <a:t>, 114: 8148–8156 2017</a:t>
            </a:r>
          </a:p>
        </p:txBody>
      </p:sp>
    </p:spTree>
    <p:extLst>
      <p:ext uri="{BB962C8B-B14F-4D97-AF65-F5344CB8AC3E}">
        <p14:creationId xmlns:p14="http://schemas.microsoft.com/office/powerpoint/2010/main" val="237486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8A379C-22B9-BD9C-D60F-F12A7D564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885" y="1283499"/>
            <a:ext cx="6179598" cy="4291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7F110-C23E-BE4C-CC2A-987009BDE71A}"/>
              </a:ext>
            </a:extLst>
          </p:cNvPr>
          <p:cNvSpPr txBox="1"/>
          <p:nvPr/>
        </p:nvSpPr>
        <p:spPr>
          <a:xfrm>
            <a:off x="0" y="238374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Domains of </a:t>
            </a:r>
            <a:r>
              <a:rPr lang="en-US" sz="3200" b="1" i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Flourishing</a:t>
            </a:r>
            <a:endParaRPr lang="en-US" sz="3200" b="1" dirty="0">
              <a:solidFill>
                <a:srgbClr val="0432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682EF-10DA-B2F3-6F36-9A5326726B85}"/>
              </a:ext>
            </a:extLst>
          </p:cNvPr>
          <p:cNvSpPr txBox="1"/>
          <p:nvPr/>
        </p:nvSpPr>
        <p:spPr>
          <a:xfrm rot="16200000">
            <a:off x="-304113" y="3099751"/>
            <a:ext cx="4616648" cy="41310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Pathways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F6105-01DC-01FD-4576-EA4C1C85D1B7}"/>
              </a:ext>
            </a:extLst>
          </p:cNvPr>
          <p:cNvSpPr txBox="1"/>
          <p:nvPr/>
        </p:nvSpPr>
        <p:spPr>
          <a:xfrm rot="16200000">
            <a:off x="7683081" y="3155786"/>
            <a:ext cx="4062651" cy="41310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Domains</a:t>
            </a:r>
          </a:p>
        </p:txBody>
      </p:sp>
    </p:spTree>
    <p:extLst>
      <p:ext uri="{BB962C8B-B14F-4D97-AF65-F5344CB8AC3E}">
        <p14:creationId xmlns:p14="http://schemas.microsoft.com/office/powerpoint/2010/main" val="327622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B0A96-C9F4-E762-4403-AF4F181E2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58" y="5191246"/>
            <a:ext cx="11581901" cy="6189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>
                <a:solidFill>
                  <a:srgbClr val="0432FF"/>
                </a:solidFill>
              </a:rPr>
              <a:t>Martin Seligman. PERMA and the building blocks of well-being. 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>
                <a:solidFill>
                  <a:srgbClr val="0432FF"/>
                </a:solidFill>
              </a:rPr>
              <a:t>J Pos Psychol</a:t>
            </a:r>
            <a:r>
              <a:rPr lang="en-US" sz="2000" dirty="0">
                <a:solidFill>
                  <a:srgbClr val="0432FF"/>
                </a:solidFill>
              </a:rPr>
              <a:t>. 2018;13:333-335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F5AD6-3050-87BF-838B-5C79831313AA}"/>
              </a:ext>
            </a:extLst>
          </p:cNvPr>
          <p:cNvSpPr txBox="1"/>
          <p:nvPr/>
        </p:nvSpPr>
        <p:spPr>
          <a:xfrm>
            <a:off x="3078867" y="1319514"/>
            <a:ext cx="4768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r>
              <a:rPr lang="en-US" sz="36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ositive emotions </a:t>
            </a:r>
          </a:p>
          <a:p>
            <a:r>
              <a:rPr lang="en-US" sz="3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US" sz="36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ngagement</a:t>
            </a:r>
          </a:p>
          <a:p>
            <a:r>
              <a:rPr lang="en-US" sz="3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</a:t>
            </a:r>
            <a:r>
              <a:rPr lang="en-US" sz="36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elationships</a:t>
            </a:r>
          </a:p>
          <a:p>
            <a:r>
              <a:rPr lang="en-US" sz="3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</a:t>
            </a:r>
            <a:r>
              <a:rPr lang="en-US" sz="36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eaning</a:t>
            </a:r>
          </a:p>
          <a:p>
            <a:r>
              <a:rPr lang="en-US" sz="3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en-US" sz="36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ccomplishment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3B9837-A545-E023-0CD5-907588162E17}"/>
              </a:ext>
            </a:extLst>
          </p:cNvPr>
          <p:cNvSpPr txBox="1"/>
          <p:nvPr/>
        </p:nvSpPr>
        <p:spPr>
          <a:xfrm>
            <a:off x="0" y="312516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Five elements of the PERMA Model that enable an individual to flourish</a:t>
            </a:r>
          </a:p>
        </p:txBody>
      </p:sp>
    </p:spTree>
    <p:extLst>
      <p:ext uri="{BB962C8B-B14F-4D97-AF65-F5344CB8AC3E}">
        <p14:creationId xmlns:p14="http://schemas.microsoft.com/office/powerpoint/2010/main" val="31827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1A9A6D1-A286-4715-851F-9FEA5173695F}"/>
              </a:ext>
            </a:extLst>
          </p:cNvPr>
          <p:cNvSpPr txBox="1">
            <a:spLocks/>
          </p:cNvSpPr>
          <p:nvPr/>
        </p:nvSpPr>
        <p:spPr>
          <a:xfrm>
            <a:off x="5229680" y="997048"/>
            <a:ext cx="6450181" cy="13840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 about a time you observed or experienced flourishing:</a:t>
            </a:r>
          </a:p>
        </p:txBody>
      </p:sp>
      <p:pic>
        <p:nvPicPr>
          <p:cNvPr id="21" name="Graphic 20" descr="Lightbulb and gear with solid fill">
            <a:extLst>
              <a:ext uri="{FF2B5EF4-FFF2-40B4-BE49-F238E27FC236}">
                <a16:creationId xmlns:a16="http://schemas.microsoft.com/office/drawing/2014/main" id="{00F5AB3F-B0A2-4CFB-A073-A9165F77F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59509" y="3051918"/>
            <a:ext cx="960012" cy="960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3BFB1-5385-07AF-8C43-8941FD7ACB3E}"/>
              </a:ext>
            </a:extLst>
          </p:cNvPr>
          <p:cNvSpPr txBox="1"/>
          <p:nvPr/>
        </p:nvSpPr>
        <p:spPr>
          <a:xfrm>
            <a:off x="6284946" y="3170572"/>
            <a:ext cx="53442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does flourishing look or feel like to you?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25E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Meeting in office">
            <a:extLst>
              <a:ext uri="{FF2B5EF4-FFF2-40B4-BE49-F238E27FC236}">
                <a16:creationId xmlns:a16="http://schemas.microsoft.com/office/drawing/2014/main" id="{9ADF0CC4-EBDE-9AAD-5E46-C2D9DE43CF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25" y="452732"/>
            <a:ext cx="4591050" cy="6403182"/>
          </a:xfrm>
          <a:prstGeom prst="rect">
            <a:avLst/>
          </a:prstGeom>
        </p:spPr>
      </p:pic>
      <p:pic>
        <p:nvPicPr>
          <p:cNvPr id="2" name="Graphic 1" descr="Open hand with plant with solid fill">
            <a:extLst>
              <a:ext uri="{FF2B5EF4-FFF2-40B4-BE49-F238E27FC236}">
                <a16:creationId xmlns:a16="http://schemas.microsoft.com/office/drawing/2014/main" id="{3F55CC32-4AD9-E573-92B7-91F03F0D9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79549" y="4781053"/>
            <a:ext cx="919932" cy="919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055960-86FC-314E-D664-F0103940D342}"/>
              </a:ext>
            </a:extLst>
          </p:cNvPr>
          <p:cNvSpPr txBox="1"/>
          <p:nvPr/>
        </p:nvSpPr>
        <p:spPr>
          <a:xfrm>
            <a:off x="6284946" y="4798161"/>
            <a:ext cx="53442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something that symbolizes flourishing to you?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25E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849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green leaves and blue circle&#10;&#10;Description automatically generated">
            <a:extLst>
              <a:ext uri="{FF2B5EF4-FFF2-40B4-BE49-F238E27FC236}">
                <a16:creationId xmlns:a16="http://schemas.microsoft.com/office/drawing/2014/main" id="{DA881725-FD24-251D-FD74-9A58D7E5D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72"/>
          <a:stretch/>
        </p:blipFill>
        <p:spPr>
          <a:xfrm>
            <a:off x="318409" y="601579"/>
            <a:ext cx="11555181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6A147A-0598-DE6F-13BB-3FE8272150C8}"/>
              </a:ext>
            </a:extLst>
          </p:cNvPr>
          <p:cNvSpPr txBox="1"/>
          <p:nvPr/>
        </p:nvSpPr>
        <p:spPr>
          <a:xfrm>
            <a:off x="304800" y="443347"/>
            <a:ext cx="4835236" cy="530629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97517-20E4-5449-13BC-F096EBCC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39" y="547256"/>
            <a:ext cx="3864557" cy="5098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DAA53F-B129-B2B1-8746-1AB5DD7F9639}"/>
              </a:ext>
            </a:extLst>
          </p:cNvPr>
          <p:cNvSpPr txBox="1"/>
          <p:nvPr/>
        </p:nvSpPr>
        <p:spPr>
          <a:xfrm>
            <a:off x="5860473" y="332501"/>
            <a:ext cx="5721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</a:rPr>
              <a:t>Course Competencies Mapped </a:t>
            </a:r>
            <a:br>
              <a:rPr lang="en-US" sz="2800" b="1" dirty="0">
                <a:solidFill>
                  <a:srgbClr val="0432FF"/>
                </a:solidFill>
              </a:rPr>
            </a:br>
            <a:r>
              <a:rPr lang="en-US" sz="2800" b="1">
                <a:solidFill>
                  <a:srgbClr val="0432FF"/>
                </a:solidFill>
              </a:rPr>
              <a:t>to School’s </a:t>
            </a:r>
            <a:r>
              <a:rPr lang="en-US" sz="2800" b="1" dirty="0">
                <a:solidFill>
                  <a:srgbClr val="0432FF"/>
                </a:solidFill>
              </a:rPr>
              <a:t>Competencies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09F8B-0C86-D994-2719-74B3C5587883}"/>
              </a:ext>
            </a:extLst>
          </p:cNvPr>
          <p:cNvSpPr txBox="1"/>
          <p:nvPr/>
        </p:nvSpPr>
        <p:spPr>
          <a:xfrm>
            <a:off x="5749636" y="1080655"/>
            <a:ext cx="583276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/>
          </a:p>
          <a:p>
            <a:pPr marL="635000" indent="-428625"/>
            <a:r>
              <a:rPr lang="en-US" sz="2200" dirty="0">
                <a:solidFill>
                  <a:srgbClr val="0070C0"/>
                </a:solidFill>
              </a:rPr>
              <a:t>2.   Demonstrate intellectual curiosity and a commitment to learning.</a:t>
            </a:r>
          </a:p>
          <a:p>
            <a:pPr marL="635000" indent="-428625"/>
            <a:endParaRPr lang="en-US" sz="2200" dirty="0">
              <a:solidFill>
                <a:srgbClr val="0070C0"/>
              </a:solidFill>
            </a:endParaRPr>
          </a:p>
          <a:p>
            <a:pPr marL="635000" indent="-428625"/>
            <a:r>
              <a:rPr lang="en-US" sz="2200" dirty="0">
                <a:solidFill>
                  <a:srgbClr val="0070C0"/>
                </a:solidFill>
              </a:rPr>
              <a:t>16. Demonstrate independent learning and critically assess the limits of one’s knowledge, skills and values, using a reflective process in the journey of professional identity formation.</a:t>
            </a:r>
          </a:p>
          <a:p>
            <a:pPr marL="635000" indent="-428625"/>
            <a:endParaRPr lang="en-US" sz="2200" dirty="0">
              <a:solidFill>
                <a:srgbClr val="0070C0"/>
              </a:solidFill>
            </a:endParaRPr>
          </a:p>
          <a:p>
            <a:pPr marL="635000" indent="-428625"/>
            <a:r>
              <a:rPr lang="en-US" sz="2200" dirty="0">
                <a:solidFill>
                  <a:srgbClr val="0070C0"/>
                </a:solidFill>
              </a:rPr>
              <a:t>19. Maintain personal well-being while balancing the demands of a professional work ethic and commitment to self.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5578"/>
            <a:ext cx="12191999" cy="128089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Course on </a:t>
            </a:r>
            <a:r>
              <a:rPr lang="en-US" sz="3200" i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Flourishing</a:t>
            </a:r>
            <a:br>
              <a:rPr lang="en-US" sz="3200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i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Strategies for Thriving in Medical School and in Life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51863" y="1385633"/>
            <a:ext cx="11100426" cy="4484606"/>
          </a:xfrm>
        </p:spPr>
        <p:txBody>
          <a:bodyPr>
            <a:normAutofit fontScale="92500" lnSpcReduction="10000"/>
          </a:bodyPr>
          <a:lstStyle/>
          <a:p>
            <a:pPr marL="457200" lvl="1" indent="0" algn="ctr">
              <a:lnSpc>
                <a:spcPct val="90000"/>
              </a:lnSpc>
              <a:buNone/>
            </a:pPr>
            <a:r>
              <a:rPr lang="en-US" altLang="en-US" sz="35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Objectives</a:t>
            </a:r>
          </a:p>
          <a:p>
            <a:pPr lvl="1">
              <a:lnSpc>
                <a:spcPct val="90000"/>
              </a:lnSpc>
            </a:pPr>
            <a:endParaRPr lang="en-US" altLang="en-US" sz="1000" dirty="0">
              <a:solidFill>
                <a:srgbClr val="0432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spcAft>
                <a:spcPts val="1200"/>
              </a:spcAft>
            </a:pPr>
            <a:r>
              <a:rPr lang="en-US" altLang="en-US" sz="26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Describe the concept of </a:t>
            </a:r>
            <a:r>
              <a:rPr lang="en-US" altLang="en-US" sz="2600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Flourishing</a:t>
            </a:r>
            <a:r>
              <a:rPr lang="en-US" altLang="en-US" sz="2600" i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US" altLang="en-US" sz="26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the KNN framework and others</a:t>
            </a:r>
            <a:r>
              <a:rPr lang="en-US" altLang="en-US" sz="2600" i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  <a:r>
              <a:rPr lang="en-US" altLang="en-US" sz="26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delineate the domains that contribute to </a:t>
            </a:r>
            <a:r>
              <a:rPr lang="en-US" altLang="en-US" sz="2600" i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Flourishing</a:t>
            </a:r>
          </a:p>
          <a:p>
            <a:pPr lvl="1">
              <a:spcAft>
                <a:spcPts val="1200"/>
              </a:spcAft>
            </a:pPr>
            <a:r>
              <a:rPr lang="en-US" altLang="en-US" sz="26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Articulate how </a:t>
            </a:r>
            <a:r>
              <a:rPr lang="en-US" altLang="en-US" sz="26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self-awareness and self-compassion </a:t>
            </a:r>
            <a:r>
              <a:rPr lang="en-US" altLang="en-US" sz="26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vital for maintaining personal health and well-being and a pathway for addressing </a:t>
            </a:r>
            <a:r>
              <a:rPr lang="en-US" altLang="en-US" sz="26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 domains of </a:t>
            </a:r>
            <a:r>
              <a:rPr lang="en-US" altLang="en-US" sz="2600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Flourishing </a:t>
            </a:r>
            <a:r>
              <a:rPr lang="en-US" altLang="en-US" sz="26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personal and professional satisfaction.</a:t>
            </a:r>
          </a:p>
          <a:p>
            <a:pPr lvl="1">
              <a:spcAft>
                <a:spcPts val="1200"/>
              </a:spcAft>
            </a:pPr>
            <a:r>
              <a:rPr lang="en-US" altLang="en-US" sz="26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 a plan for thriving during medical training through a commitment to </a:t>
            </a:r>
            <a:r>
              <a:rPr lang="en-US" altLang="en-US" sz="26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personal growth and self-care</a:t>
            </a:r>
          </a:p>
          <a:p>
            <a:pPr lvl="1" eaLnBrk="1" hangingPunct="1"/>
            <a:endParaRPr lang="en-US" sz="3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 eaLnBrk="1" hangingPunct="1"/>
            <a:endParaRPr lang="en-US" sz="3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eaLnBrk="1" hangingPunct="1"/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2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1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1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2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1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9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>
          <a:xfrm>
            <a:off x="0" y="341769"/>
            <a:ext cx="12191999" cy="878966"/>
          </a:xfrm>
        </p:spPr>
        <p:txBody>
          <a:bodyPr/>
          <a:lstStyle/>
          <a:p>
            <a:pPr algn="ctr">
              <a:defRPr/>
            </a:pPr>
            <a:r>
              <a:rPr lang="en-US" altLang="en-US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Course in </a:t>
            </a:r>
            <a:r>
              <a:rPr lang="en-US" altLang="en-US" b="1" i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Human Flourishing </a:t>
            </a:r>
            <a:r>
              <a:rPr lang="en-US" altLang="en-US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at Georgetown University SOM </a:t>
            </a:r>
          </a:p>
        </p:txBody>
      </p:sp>
      <p:sp>
        <p:nvSpPr>
          <p:cNvPr id="6" name="Rectangle 5"/>
          <p:cNvSpPr/>
          <p:nvPr/>
        </p:nvSpPr>
        <p:spPr>
          <a:xfrm>
            <a:off x="737346" y="966474"/>
            <a:ext cx="10717306" cy="656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9-week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course addresses several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HF Domains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Strategies for Thriving in SOM and in Life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047ECF-8516-B3DB-2085-6ABE5A765DF9}"/>
              </a:ext>
            </a:extLst>
          </p:cNvPr>
          <p:cNvGrpSpPr/>
          <p:nvPr/>
        </p:nvGrpSpPr>
        <p:grpSpPr>
          <a:xfrm>
            <a:off x="737346" y="1722185"/>
            <a:ext cx="10659428" cy="3820664"/>
            <a:chOff x="737346" y="1722185"/>
            <a:chExt cx="10659428" cy="3820664"/>
          </a:xfrm>
        </p:grpSpPr>
        <p:sp>
          <p:nvSpPr>
            <p:cNvPr id="17" name="Rectangle 16"/>
            <p:cNvSpPr/>
            <p:nvPr/>
          </p:nvSpPr>
          <p:spPr>
            <a:xfrm>
              <a:off x="3325646" y="3747071"/>
              <a:ext cx="1800521" cy="17957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Relationships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and Family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AC0252-BA98-A944-390A-B1E7D34E86B9}"/>
                </a:ext>
              </a:extLst>
            </p:cNvPr>
            <p:cNvGrpSpPr/>
            <p:nvPr/>
          </p:nvGrpSpPr>
          <p:grpSpPr>
            <a:xfrm>
              <a:off x="737346" y="1722185"/>
              <a:ext cx="10659428" cy="3820664"/>
              <a:chOff x="737346" y="1722185"/>
              <a:chExt cx="10659428" cy="38206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37346" y="1722185"/>
                <a:ext cx="2010045" cy="179577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028001" y="1763768"/>
                <a:ext cx="1575821" cy="171261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1</a:t>
                </a:r>
                <a:b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</a:b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Self-</a:t>
                </a:r>
                <a:r>
                  <a:rPr lang="en-US" sz="1600" dirty="0">
                    <a:solidFill>
                      <a:prstClr val="white"/>
                    </a:solidFill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Awareness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Self-Compassion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797714" y="1787117"/>
                <a:ext cx="1575821" cy="164188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2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900" dirty="0">
                  <a:solidFill>
                    <a:prstClr val="white"/>
                  </a:solidFill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Happiness, Gratitude and Life Satisfaction</a:t>
                </a:r>
                <a:b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</a:b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539464" y="1790589"/>
                <a:ext cx="1575821" cy="16384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3 </a:t>
                </a:r>
                <a:b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</a:b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Meaning 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and Purpose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308557" y="1781101"/>
                <a:ext cx="1491928" cy="16384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Character, Virtue and Values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459825" y="3747071"/>
                <a:ext cx="1737718" cy="179577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Physical and Mental Health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494664" y="3747071"/>
                <a:ext cx="1720387" cy="179577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8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Spirituality and Transcendence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5A7019E-C6B4-8C4B-BDCA-B6077E679F2B}"/>
                  </a:ext>
                </a:extLst>
              </p:cNvPr>
              <p:cNvSpPr/>
              <p:nvPr/>
            </p:nvSpPr>
            <p:spPr>
              <a:xfrm>
                <a:off x="9975192" y="1761325"/>
                <a:ext cx="1421582" cy="159557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Caring, Empathy and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Kindness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</a:p>
            </p:txBody>
          </p:sp>
          <p:pic>
            <p:nvPicPr>
              <p:cNvPr id="107536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158" y="1852049"/>
                <a:ext cx="1791842" cy="1408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" descr="DSCN2760">
                <a:extLst>
                  <a:ext uri="{FF2B5EF4-FFF2-40B4-BE49-F238E27FC236}">
                    <a16:creationId xmlns:a16="http://schemas.microsoft.com/office/drawing/2014/main" id="{567A9E5D-53E5-6345-B296-396A2E40C3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346" y="3747071"/>
                <a:ext cx="2238954" cy="1681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F0EDAE8-2192-3DDA-5684-B7D09C068DB0}"/>
                  </a:ext>
                </a:extLst>
              </p:cNvPr>
              <p:cNvSpPr/>
              <p:nvPr/>
            </p:nvSpPr>
            <p:spPr>
              <a:xfrm>
                <a:off x="9549114" y="3747071"/>
                <a:ext cx="1827629" cy="179577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9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Designing your 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3-Year Plan for Thriving and </a:t>
                </a:r>
                <a:r>
                  <a:rPr lang="en-US" sz="1600" dirty="0">
                    <a:solidFill>
                      <a:prstClr val="white"/>
                    </a:solidFill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F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lourishing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3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5578"/>
            <a:ext cx="12191999" cy="109427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Course in </a:t>
            </a:r>
            <a:r>
              <a:rPr lang="en-US" sz="3200" i="1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Human Flourishing</a:t>
            </a:r>
            <a:br>
              <a:rPr lang="en-US" sz="32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at Georgetown U School of Medicine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840075" y="1309855"/>
            <a:ext cx="11125199" cy="184700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Format of groups:</a:t>
            </a:r>
          </a:p>
          <a:p>
            <a:pPr lvl="1" eaLnBrk="1" hangingPunct="1"/>
            <a:r>
              <a:rPr lang="en-US" sz="2400" dirty="0">
                <a:latin typeface="Tahoma" charset="0"/>
                <a:ea typeface="ＭＳ Ｐゴシック" charset="0"/>
              </a:rPr>
              <a:t>10 students and 2 faculty facilitators per group</a:t>
            </a:r>
          </a:p>
          <a:p>
            <a:pPr lvl="1" eaLnBrk="1" hangingPunct="1"/>
            <a:r>
              <a:rPr lang="en-US" sz="2400" dirty="0">
                <a:latin typeface="Tahoma" charset="0"/>
                <a:ea typeface="ＭＳ Ｐゴシック" charset="0"/>
              </a:rPr>
              <a:t>Participants (voluntarily sign up for the course) meet once a week for </a:t>
            </a:r>
            <a:br>
              <a:rPr lang="en-US" sz="2400" dirty="0">
                <a:latin typeface="Tahoma" charset="0"/>
                <a:ea typeface="ＭＳ Ｐゴシック" charset="0"/>
              </a:rPr>
            </a:br>
            <a:r>
              <a:rPr lang="en-US" sz="2400" dirty="0">
                <a:latin typeface="Tahoma" charset="0"/>
                <a:ea typeface="ＭＳ Ｐゴシック" charset="0"/>
              </a:rPr>
              <a:t>2 hours for 9 weeks for this </a:t>
            </a:r>
            <a:r>
              <a:rPr lang="ja-JP" altLang="en-US" sz="2400" i="1" dirty="0">
                <a:latin typeface="Tahoma" charset="0"/>
                <a:ea typeface="ＭＳ Ｐゴシック" charset="0"/>
              </a:rPr>
              <a:t>“</a:t>
            </a:r>
            <a:r>
              <a:rPr lang="en-US" altLang="ja-JP" sz="2400" i="1" dirty="0">
                <a:latin typeface="Tahoma" charset="0"/>
                <a:ea typeface="ＭＳ Ｐゴシック" charset="0"/>
              </a:rPr>
              <a:t>journey of self-discovery</a:t>
            </a:r>
            <a:r>
              <a:rPr lang="ja-JP" altLang="en-US" sz="2400" i="1">
                <a:latin typeface="Tahoma" charset="0"/>
                <a:ea typeface="ＭＳ Ｐゴシック" charset="0"/>
              </a:rPr>
              <a:t>”</a:t>
            </a:r>
            <a:endParaRPr lang="en-US" sz="2400" dirty="0">
              <a:latin typeface="Tahoma" charset="0"/>
              <a:ea typeface="ＭＳ Ｐゴシック" charset="0"/>
            </a:endParaRPr>
          </a:p>
          <a:p>
            <a:endParaRPr lang="en-US" sz="1000" dirty="0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Structure of Each Session</a:t>
            </a:r>
          </a:p>
          <a:p>
            <a:pPr lvl="1"/>
            <a:r>
              <a:rPr lang="en-US" sz="2400" dirty="0">
                <a:latin typeface="Tahoma" charset="0"/>
                <a:ea typeface="ＭＳ Ｐゴシック" charset="0"/>
              </a:rPr>
              <a:t>A safe environment must be created that adheres to certain guidelines 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confidentiality, respect, compassionate listening, non-judgment                       </a:t>
            </a:r>
          </a:p>
          <a:p>
            <a:pPr lvl="1"/>
            <a:r>
              <a:rPr lang="en-US" sz="2400" dirty="0">
                <a:latin typeface="Tahoma" charset="0"/>
                <a:ea typeface="ＭＳ Ｐゴシック" charset="0"/>
              </a:rPr>
              <a:t>Check-in (sharing of new reflections and insights)</a:t>
            </a:r>
          </a:p>
          <a:p>
            <a:pPr lvl="1"/>
            <a:r>
              <a:rPr lang="en-US" sz="2400" dirty="0">
                <a:solidFill>
                  <a:srgbClr val="0432FF"/>
                </a:solidFill>
                <a:latin typeface="Tahoma" charset="0"/>
                <a:ea typeface="ＭＳ Ｐゴシック" charset="0"/>
              </a:rPr>
              <a:t>Introduction of a new domain in </a:t>
            </a:r>
            <a:r>
              <a:rPr lang="en-US" sz="2400" b="1" i="1" dirty="0">
                <a:solidFill>
                  <a:srgbClr val="0432FF"/>
                </a:solidFill>
                <a:latin typeface="Tahoma" charset="0"/>
                <a:ea typeface="ＭＳ Ｐゴシック" charset="0"/>
              </a:rPr>
              <a:t>Human Flourishing</a:t>
            </a:r>
          </a:p>
          <a:p>
            <a:pPr lvl="1"/>
            <a:r>
              <a:rPr lang="en-US" sz="2400" dirty="0">
                <a:solidFill>
                  <a:srgbClr val="0432FF"/>
                </a:solidFill>
                <a:latin typeface="Tahoma" charset="0"/>
                <a:ea typeface="ＭＳ Ｐゴシック" charset="0"/>
              </a:rPr>
              <a:t>Process the activity or experiential exercise (sharing insights)</a:t>
            </a:r>
          </a:p>
          <a:p>
            <a:pPr lvl="1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2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1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1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2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1" eaLnBrk="1" hangingPunct="1"/>
            <a:endParaRPr lang="en-US" dirty="0">
              <a:latin typeface="Tahoma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`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58830C-2102-E4AC-966A-52C3F3257C92}"/>
              </a:ext>
            </a:extLst>
          </p:cNvPr>
          <p:cNvGrpSpPr/>
          <p:nvPr/>
        </p:nvGrpSpPr>
        <p:grpSpPr>
          <a:xfrm>
            <a:off x="507999" y="4003040"/>
            <a:ext cx="869095" cy="873760"/>
            <a:chOff x="507999" y="4003040"/>
            <a:chExt cx="869095" cy="87376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881E67-E3CD-B849-938C-5A67903FC658}"/>
                </a:ext>
              </a:extLst>
            </p:cNvPr>
            <p:cNvSpPr txBox="1"/>
            <p:nvPr/>
          </p:nvSpPr>
          <p:spPr>
            <a:xfrm>
              <a:off x="507999" y="4084319"/>
              <a:ext cx="741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</a:t>
              </a:r>
              <a:r>
                <a:rPr lang="en-US" b="1" baseline="30000" dirty="0"/>
                <a:t>st</a:t>
              </a:r>
              <a:r>
                <a:rPr lang="en-US" b="1" dirty="0"/>
                <a:t> hour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6659F5C-10DC-3C49-A325-6B3BA9898B41}"/>
                </a:ext>
              </a:extLst>
            </p:cNvPr>
            <p:cNvCxnSpPr>
              <a:cxnSpLocks/>
            </p:cNvCxnSpPr>
            <p:nvPr/>
          </p:nvCxnSpPr>
          <p:spPr>
            <a:xfrm>
              <a:off x="1377094" y="4003040"/>
              <a:ext cx="0" cy="873760"/>
            </a:xfrm>
            <a:prstGeom prst="line">
              <a:avLst/>
            </a:prstGeom>
            <a:ln>
              <a:solidFill>
                <a:srgbClr val="0432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FF06F7-BB8E-0044-92D0-1CE9728FD931}"/>
              </a:ext>
            </a:extLst>
          </p:cNvPr>
          <p:cNvCxnSpPr>
            <a:cxnSpLocks/>
          </p:cNvCxnSpPr>
          <p:nvPr/>
        </p:nvCxnSpPr>
        <p:spPr>
          <a:xfrm>
            <a:off x="1341120" y="5343071"/>
            <a:ext cx="0" cy="413658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C7604C-6498-574B-9FD4-6E7C99442B62}"/>
              </a:ext>
            </a:extLst>
          </p:cNvPr>
          <p:cNvSpPr/>
          <p:nvPr/>
        </p:nvSpPr>
        <p:spPr>
          <a:xfrm>
            <a:off x="507999" y="5170851"/>
            <a:ext cx="69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2nd hour</a:t>
            </a:r>
          </a:p>
        </p:txBody>
      </p:sp>
    </p:spTree>
    <p:extLst>
      <p:ext uri="{BB962C8B-B14F-4D97-AF65-F5344CB8AC3E}">
        <p14:creationId xmlns:p14="http://schemas.microsoft.com/office/powerpoint/2010/main" val="1982765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1956DA-C672-C334-9077-5B10719F662D}"/>
              </a:ext>
            </a:extLst>
          </p:cNvPr>
          <p:cNvSpPr txBox="1"/>
          <p:nvPr/>
        </p:nvSpPr>
        <p:spPr>
          <a:xfrm>
            <a:off x="384628" y="805266"/>
            <a:ext cx="11422743" cy="42728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course sessions will specifically include activities that foster 4 key pillars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(Dahl et al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Plasticity of Well-Being: A Training-Based Framework for the Cultivation of Human Flourishing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 Nat </a:t>
            </a:r>
            <a:r>
              <a:rPr lang="en-US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Acad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Sci </a:t>
            </a:r>
            <a:r>
              <a:rPr lang="en-US" sz="2400" i="1">
                <a:effectLst/>
                <a:latin typeface="+mj-lt"/>
                <a:ea typeface="Calibri" panose="020F0502020204030204" pitchFamily="34" charset="0"/>
              </a:rPr>
              <a:t>USA </a:t>
            </a:r>
            <a:r>
              <a:rPr lang="en-US" sz="2400">
                <a:effectLst/>
                <a:latin typeface="+mj-lt"/>
              </a:rPr>
              <a:t>117;51:32197–32206, </a:t>
            </a:r>
            <a:r>
              <a:rPr lang="en-US" sz="2400">
                <a:effectLst/>
                <a:latin typeface="+mj-lt"/>
                <a:ea typeface="Calibri" panose="020F0502020204030204" pitchFamily="34" charset="0"/>
              </a:rPr>
              <a:t>2020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Awareness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(learning to be present)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800" b="1" i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Connection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(strengthening relationships within/across students and faculty groups)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800" b="1" i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Insight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(encouraging self-exploration and curiosity)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800" b="1" i="1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Purpose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(providing opportunities and motivation for reflecting on meaning and purpose)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7076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CBBF40-4B82-4C60-9D3E-F30315E3FE0F}"/>
              </a:ext>
            </a:extLst>
          </p:cNvPr>
          <p:cNvSpPr txBox="1"/>
          <p:nvPr/>
        </p:nvSpPr>
        <p:spPr>
          <a:xfrm>
            <a:off x="638629" y="217714"/>
            <a:ext cx="1078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will we train faculty facilitators?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41E93A-94A6-4783-7935-73B44325C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65" y="987387"/>
            <a:ext cx="7687587" cy="5776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80DBE-274A-7753-42B5-642A5CF73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328" y="864043"/>
            <a:ext cx="7345344" cy="5161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C21FD-CB60-6685-1F21-D56619B55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59" y="832364"/>
            <a:ext cx="8173720" cy="6086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C8C35D-72B2-C70D-E82B-83B9E8784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14" y="-1354419"/>
            <a:ext cx="12365293" cy="9273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BA82B-CB21-8643-655A-2D070C19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71" y="-1354419"/>
            <a:ext cx="12365293" cy="927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0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8431F34-C162-9C52-8587-2D20E41253F0}"/>
              </a:ext>
            </a:extLst>
          </p:cNvPr>
          <p:cNvSpPr txBox="1"/>
          <p:nvPr/>
        </p:nvSpPr>
        <p:spPr>
          <a:xfrm>
            <a:off x="8984343" y="895475"/>
            <a:ext cx="168365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Meals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15AF2395-AC25-F322-102C-16BF5963E57C}"/>
              </a:ext>
            </a:extLst>
          </p:cNvPr>
          <p:cNvSpPr/>
          <p:nvPr/>
        </p:nvSpPr>
        <p:spPr>
          <a:xfrm rot="20756796">
            <a:off x="6008834" y="1356329"/>
            <a:ext cx="2418265" cy="297401"/>
          </a:xfrm>
          <a:prstGeom prst="lef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E066AC9D-AE90-0519-DB65-E00B7C70853A}"/>
              </a:ext>
            </a:extLst>
          </p:cNvPr>
          <p:cNvSpPr/>
          <p:nvPr/>
        </p:nvSpPr>
        <p:spPr>
          <a:xfrm rot="19617345">
            <a:off x="5528990" y="2486158"/>
            <a:ext cx="3160735" cy="370748"/>
          </a:xfrm>
          <a:prstGeom prst="lef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32427704-4438-96B7-7797-7EACEE5FDFDA}"/>
              </a:ext>
            </a:extLst>
          </p:cNvPr>
          <p:cNvSpPr/>
          <p:nvPr/>
        </p:nvSpPr>
        <p:spPr>
          <a:xfrm rot="18547400">
            <a:off x="4941491" y="3514343"/>
            <a:ext cx="4997176" cy="261202"/>
          </a:xfrm>
          <a:prstGeom prst="lef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23261A-B177-7205-014B-D9E6D13BBDD1}"/>
              </a:ext>
            </a:extLst>
          </p:cNvPr>
          <p:cNvSpPr txBox="1"/>
          <p:nvPr/>
        </p:nvSpPr>
        <p:spPr>
          <a:xfrm>
            <a:off x="9103246" y="3374895"/>
            <a:ext cx="245291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Small Group Sessions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3CB35374-1DAB-339A-76C3-11E96082DCF1}"/>
              </a:ext>
            </a:extLst>
          </p:cNvPr>
          <p:cNvSpPr/>
          <p:nvPr/>
        </p:nvSpPr>
        <p:spPr>
          <a:xfrm rot="415066">
            <a:off x="5554585" y="3047797"/>
            <a:ext cx="3353406" cy="383751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0107CBAA-EFDD-EC97-4F71-0B0ABBDDEE38}"/>
              </a:ext>
            </a:extLst>
          </p:cNvPr>
          <p:cNvSpPr/>
          <p:nvPr/>
        </p:nvSpPr>
        <p:spPr>
          <a:xfrm rot="20463339">
            <a:off x="5557789" y="4162567"/>
            <a:ext cx="3487728" cy="383751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C0BB6A-8B3E-631F-032A-2D80F2D23143}"/>
              </a:ext>
            </a:extLst>
          </p:cNvPr>
          <p:cNvSpPr txBox="1"/>
          <p:nvPr/>
        </p:nvSpPr>
        <p:spPr>
          <a:xfrm rot="10800000" flipH="1" flipV="1">
            <a:off x="9018026" y="4207386"/>
            <a:ext cx="245291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Activities</a:t>
            </a: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A8643005-0A82-9908-7EFE-FCFCC9EBA86E}"/>
              </a:ext>
            </a:extLst>
          </p:cNvPr>
          <p:cNvSpPr/>
          <p:nvPr/>
        </p:nvSpPr>
        <p:spPr>
          <a:xfrm>
            <a:off x="5569255" y="4169775"/>
            <a:ext cx="3337416" cy="369333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A1B3D8-4B34-8DBC-E794-F676A6D64CFB}"/>
              </a:ext>
            </a:extLst>
          </p:cNvPr>
          <p:cNvSpPr txBox="1"/>
          <p:nvPr/>
        </p:nvSpPr>
        <p:spPr>
          <a:xfrm>
            <a:off x="9117987" y="2206130"/>
            <a:ext cx="245291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Discussions on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3A635-8ABD-8DC5-995D-E48FF957D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" y="0"/>
            <a:ext cx="5521519" cy="6858000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63C1105A-4359-895D-8253-5A3D69FBB226}"/>
              </a:ext>
            </a:extLst>
          </p:cNvPr>
          <p:cNvSpPr/>
          <p:nvPr/>
        </p:nvSpPr>
        <p:spPr>
          <a:xfrm>
            <a:off x="5709210" y="2267583"/>
            <a:ext cx="3245767" cy="299415"/>
          </a:xfrm>
          <a:prstGeom prst="leftArrow">
            <a:avLst>
              <a:gd name="adj1" fmla="val 100000"/>
              <a:gd name="adj2" fmla="val 11831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C5592-1742-C5A7-687F-2AD282AAA3F9}"/>
              </a:ext>
            </a:extLst>
          </p:cNvPr>
          <p:cNvSpPr txBox="1"/>
          <p:nvPr/>
        </p:nvSpPr>
        <p:spPr>
          <a:xfrm rot="10800000" flipH="1" flipV="1">
            <a:off x="9066313" y="5039878"/>
            <a:ext cx="2452914" cy="369332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Self-Reflection Time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0B404512-EEBB-DC0B-2C5E-34CE4DB96B78}"/>
              </a:ext>
            </a:extLst>
          </p:cNvPr>
          <p:cNvSpPr/>
          <p:nvPr/>
        </p:nvSpPr>
        <p:spPr>
          <a:xfrm>
            <a:off x="5628264" y="5431152"/>
            <a:ext cx="3337416" cy="369333"/>
          </a:xfrm>
          <a:prstGeom prst="leftArrow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E0C5B5E0-818B-25B7-61A8-F50CFE2C473C}"/>
              </a:ext>
            </a:extLst>
          </p:cNvPr>
          <p:cNvSpPr/>
          <p:nvPr/>
        </p:nvSpPr>
        <p:spPr>
          <a:xfrm rot="1002832">
            <a:off x="5373832" y="4409477"/>
            <a:ext cx="3615103" cy="369333"/>
          </a:xfrm>
          <a:prstGeom prst="leftArrow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5DE77108-924B-231D-7FDA-205E82A18AA1}"/>
              </a:ext>
            </a:extLst>
          </p:cNvPr>
          <p:cNvSpPr/>
          <p:nvPr/>
        </p:nvSpPr>
        <p:spPr>
          <a:xfrm rot="1640753">
            <a:off x="5422404" y="3001937"/>
            <a:ext cx="3730192" cy="369333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8" grpId="0" animBg="1"/>
      <p:bldP spid="18" grpId="1" animBg="1"/>
      <p:bldP spid="22" grpId="0" animBg="1"/>
      <p:bldP spid="7" grpId="0" animBg="1"/>
      <p:bldP spid="7" grpId="1" animBg="1"/>
      <p:bldP spid="8" grpId="0" animBg="1"/>
      <p:bldP spid="10" grpId="0" animBg="1"/>
      <p:bldP spid="10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56AD9-6163-4344-92A8-AC8908A0F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432FF"/>
                </a:solidFill>
              </a:rPr>
              <a:t>New Insight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1DF24-A5CB-3A4C-86E7-68406847D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460" y="1847511"/>
            <a:ext cx="10379427" cy="26938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When faculty (esp. interprofessional providers) and senior staff serve as facilitators of both Mind-Body and Human Flourishing groups, they </a:t>
            </a:r>
            <a:r>
              <a:rPr lang="en-US" sz="4000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help learners </a:t>
            </a:r>
            <a:r>
              <a:rPr lang="en-US" sz="4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(students and residents) and also </a:t>
            </a:r>
            <a:r>
              <a:rPr lang="en-US" sz="4000" b="1" i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help themselves</a:t>
            </a:r>
            <a:r>
              <a:rPr lang="en-US" sz="40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35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F854D-CC40-B768-39FA-B590FC8B3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049" y="962349"/>
            <a:ext cx="11581901" cy="4262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b="1" dirty="0">
              <a:solidFill>
                <a:srgbClr val="0432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322978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eld of white flowers and grass&#10;&#10;Description automatically generated">
            <a:extLst>
              <a:ext uri="{FF2B5EF4-FFF2-40B4-BE49-F238E27FC236}">
                <a16:creationId xmlns:a16="http://schemas.microsoft.com/office/drawing/2014/main" id="{079AF7B0-61F4-0C88-3B87-C031F0CAE9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0A8E63-C4CB-C4F1-C3E6-73633944327F}"/>
              </a:ext>
            </a:extLst>
          </p:cNvPr>
          <p:cNvGrpSpPr/>
          <p:nvPr/>
        </p:nvGrpSpPr>
        <p:grpSpPr>
          <a:xfrm>
            <a:off x="798285" y="261256"/>
            <a:ext cx="10595429" cy="6320971"/>
            <a:chOff x="717005" y="505837"/>
            <a:chExt cx="10595429" cy="556422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3F37D4-7B99-A5B2-B520-587797FB60D2}"/>
                </a:ext>
              </a:extLst>
            </p:cNvPr>
            <p:cNvSpPr/>
            <p:nvPr/>
          </p:nvSpPr>
          <p:spPr>
            <a:xfrm>
              <a:off x="717005" y="505837"/>
              <a:ext cx="10595429" cy="5564222"/>
            </a:xfrm>
            <a:prstGeom prst="roundRect">
              <a:avLst>
                <a:gd name="adj" fmla="val 5470"/>
              </a:avLst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A25ECA2-78DB-743B-E96D-6FC426D2A837}"/>
                </a:ext>
              </a:extLst>
            </p:cNvPr>
            <p:cNvSpPr txBox="1">
              <a:spLocks/>
            </p:cNvSpPr>
            <p:nvPr/>
          </p:nvSpPr>
          <p:spPr>
            <a:xfrm>
              <a:off x="1143924" y="1202378"/>
              <a:ext cx="9904151" cy="42526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Roboto Slab" pitchFamily="2" charset="0"/>
                  <a:ea typeface="Roboto Slab" pitchFamily="2" charset="0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Flourishing as Defined in KNN Framework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Flourishing refers to a wholeness—of being and doing, of realizing one’s potential and helping others do the same.</a:t>
              </a:r>
              <a:r>
                <a:rPr kumimoji="0" lang="en-US" sz="2000" b="0" i="0" u="none" strike="noStrike" kern="1200" cap="none" spc="0" normalizeH="0" baseline="5000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r>
                <a:rPr kumimoji="0" lang="en-US" sz="2800" b="0" i="0" u="none" strike="noStrike" kern="1200" cap="none" spc="0" normalizeH="0" baseline="5000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can be measured across domains of: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69215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855663" algn="l"/>
                </a:tabLst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Happiness and life satisfaction</a:t>
              </a:r>
            </a:p>
            <a:p>
              <a:pPr marL="69215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855663" algn="l"/>
                </a:tabLst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Physical and mental health</a:t>
              </a:r>
            </a:p>
            <a:p>
              <a:pPr marL="69215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855663" algn="l"/>
                </a:tabLst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Meaning and purpose</a:t>
              </a:r>
            </a:p>
            <a:p>
              <a:pPr marL="69215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855663" algn="l"/>
                </a:tabLst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Character and virtue</a:t>
              </a:r>
            </a:p>
            <a:p>
              <a:pPr marL="69215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855663" algn="l"/>
                </a:tabLst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Relationships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is most commonly achieved through pathways of 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family, work, education and spiritual community.</a:t>
              </a:r>
              <a:r>
                <a:rPr kumimoji="0" lang="en-US" sz="2000" b="0" i="0" u="none" strike="noStrike" kern="1200" cap="none" spc="0" normalizeH="0" baseline="5000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j-cs"/>
                </a:rPr>
              </a:b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+mj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 Su, F (2020)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VanderWeele, TJ (2017)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5047A9-EF59-C83D-B55A-74E4AE8C6250}"/>
              </a:ext>
            </a:extLst>
          </p:cNvPr>
          <p:cNvSpPr txBox="1"/>
          <p:nvPr/>
        </p:nvSpPr>
        <p:spPr>
          <a:xfrm>
            <a:off x="10528662" y="6139581"/>
            <a:ext cx="5132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Rev. 8/24</a:t>
            </a:r>
          </a:p>
        </p:txBody>
      </p:sp>
    </p:spTree>
    <p:extLst>
      <p:ext uri="{BB962C8B-B14F-4D97-AF65-F5344CB8AC3E}">
        <p14:creationId xmlns:p14="http://schemas.microsoft.com/office/powerpoint/2010/main" val="26610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>
          <a:xfrm>
            <a:off x="0" y="341769"/>
            <a:ext cx="12191999" cy="878966"/>
          </a:xfrm>
        </p:spPr>
        <p:txBody>
          <a:bodyPr/>
          <a:lstStyle/>
          <a:p>
            <a:pPr algn="ctr">
              <a:defRPr/>
            </a:pPr>
            <a:r>
              <a:rPr lang="en-US" altLang="en-US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Course in </a:t>
            </a:r>
            <a:r>
              <a:rPr lang="en-US" altLang="en-US" b="1" i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Human Flourishing </a:t>
            </a:r>
            <a:r>
              <a:rPr lang="en-US" altLang="en-US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at Georgetown University SOM </a:t>
            </a:r>
          </a:p>
        </p:txBody>
      </p:sp>
      <p:sp>
        <p:nvSpPr>
          <p:cNvPr id="6" name="Rectangle 5"/>
          <p:cNvSpPr/>
          <p:nvPr/>
        </p:nvSpPr>
        <p:spPr>
          <a:xfrm>
            <a:off x="737346" y="966474"/>
            <a:ext cx="10717306" cy="656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9-week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course addresses several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HF Domains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Strategies for Thriving in SOM and in Life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047ECF-8516-B3DB-2085-6ABE5A765DF9}"/>
              </a:ext>
            </a:extLst>
          </p:cNvPr>
          <p:cNvGrpSpPr/>
          <p:nvPr/>
        </p:nvGrpSpPr>
        <p:grpSpPr>
          <a:xfrm>
            <a:off x="737346" y="1722185"/>
            <a:ext cx="10659428" cy="3820664"/>
            <a:chOff x="737346" y="1722185"/>
            <a:chExt cx="10659428" cy="3820664"/>
          </a:xfrm>
        </p:grpSpPr>
        <p:sp>
          <p:nvSpPr>
            <p:cNvPr id="17" name="Rectangle 16"/>
            <p:cNvSpPr/>
            <p:nvPr/>
          </p:nvSpPr>
          <p:spPr>
            <a:xfrm>
              <a:off x="3325646" y="3747071"/>
              <a:ext cx="1800521" cy="179577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Week 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Relationships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rPr>
                <a:t>and Family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AC0252-BA98-A944-390A-B1E7D34E86B9}"/>
                </a:ext>
              </a:extLst>
            </p:cNvPr>
            <p:cNvGrpSpPr/>
            <p:nvPr/>
          </p:nvGrpSpPr>
          <p:grpSpPr>
            <a:xfrm>
              <a:off x="737346" y="1722185"/>
              <a:ext cx="10659428" cy="3820664"/>
              <a:chOff x="737346" y="1722185"/>
              <a:chExt cx="10659428" cy="38206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37346" y="1722185"/>
                <a:ext cx="2010045" cy="179577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028001" y="1763768"/>
                <a:ext cx="1575821" cy="171261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1</a:t>
                </a:r>
                <a:b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</a:b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Self-</a:t>
                </a:r>
                <a:r>
                  <a:rPr lang="en-US" sz="1600" dirty="0">
                    <a:solidFill>
                      <a:prstClr val="white"/>
                    </a:solidFill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Awareness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Self-Compassion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797714" y="1787117"/>
                <a:ext cx="1575821" cy="164188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2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900" dirty="0">
                  <a:solidFill>
                    <a:prstClr val="white"/>
                  </a:solidFill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Happiness, Gratitude and Life Satisfaction</a:t>
                </a:r>
                <a:b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</a:b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539464" y="1790589"/>
                <a:ext cx="1575821" cy="16384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3 </a:t>
                </a:r>
                <a:b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</a:b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Meaning 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and Purpose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308557" y="1781101"/>
                <a:ext cx="1491928" cy="16384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Character, Virtue and Values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459825" y="3747071"/>
                <a:ext cx="1737718" cy="179577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Physical and Mental Health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494664" y="3747071"/>
                <a:ext cx="1720387" cy="179577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8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Spirituality and Transcendence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5A7019E-C6B4-8C4B-BDCA-B6077E679F2B}"/>
                  </a:ext>
                </a:extLst>
              </p:cNvPr>
              <p:cNvSpPr/>
              <p:nvPr/>
            </p:nvSpPr>
            <p:spPr>
              <a:xfrm>
                <a:off x="9975192" y="1761325"/>
                <a:ext cx="1421582" cy="159557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Caring, Empathy and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Kindness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</a:p>
            </p:txBody>
          </p:sp>
          <p:pic>
            <p:nvPicPr>
              <p:cNvPr id="107536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158" y="1852049"/>
                <a:ext cx="1791842" cy="1408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" descr="DSCN2760">
                <a:extLst>
                  <a:ext uri="{FF2B5EF4-FFF2-40B4-BE49-F238E27FC236}">
                    <a16:creationId xmlns:a16="http://schemas.microsoft.com/office/drawing/2014/main" id="{567A9E5D-53E5-6345-B296-396A2E40C3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346" y="3747071"/>
                <a:ext cx="2238954" cy="1681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F0EDAE8-2192-3DDA-5684-B7D09C068DB0}"/>
                  </a:ext>
                </a:extLst>
              </p:cNvPr>
              <p:cNvSpPr/>
              <p:nvPr/>
            </p:nvSpPr>
            <p:spPr>
              <a:xfrm>
                <a:off x="9549114" y="3747071"/>
                <a:ext cx="1827629" cy="179577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6858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Week 9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Designing your 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3-Year Plan for Thriving and </a:t>
                </a:r>
                <a:r>
                  <a:rPr lang="en-US" sz="1600" dirty="0">
                    <a:solidFill>
                      <a:prstClr val="white"/>
                    </a:solidFill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F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lourishing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4776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F4FFA-AB81-D362-25AB-A5F74818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What is Self-Compassion?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81C46-FB54-9217-A0B2-DA4368740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4" y="1361514"/>
            <a:ext cx="10793505" cy="4278403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Dr. Kristen Neff identifies three components of 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self-compassion</a:t>
            </a:r>
            <a:r>
              <a:rPr lang="en-US" sz="2400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b="1" i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1) 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Self-kindness</a:t>
            </a:r>
            <a:r>
              <a:rPr lang="en-US" sz="2400" b="1" i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  <a:r>
              <a:rPr lang="en-US" sz="2400" b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being kind and understanding to one's self in times of suffering, failure, or when we feel inadequate.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b="1" i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2) 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Shared humanity</a:t>
            </a:r>
            <a:r>
              <a:rPr lang="en-US" sz="2400" b="1" i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r>
              <a:rPr lang="en-US" sz="2400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Suffering and being imperfect are part of the shared human experience. Everyone suffers and everyone feels inadequate at times.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br>
              <a:rPr lang="en-US" sz="2400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b="1" i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3) 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Mindfulness</a:t>
            </a:r>
            <a:r>
              <a:rPr lang="en-US" sz="2400" b="1" i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  <a:r>
              <a:rPr lang="en-US" sz="2400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Observing our negative thoughts and emotions openly and without judgment, but realizing they are </a:t>
            </a:r>
            <a:r>
              <a:rPr lang="en-US" sz="2400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not facts, just </a:t>
            </a:r>
            <a:r>
              <a:rPr lang="en-US" sz="2400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thoughts/emotions.</a:t>
            </a:r>
          </a:p>
          <a:p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9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98E65-DD9D-4905-6F91-40455E12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636" y="599279"/>
            <a:ext cx="10152530" cy="426271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 1</a:t>
            </a:r>
            <a:r>
              <a:rPr lang="en-US" sz="2800" b="1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Think about a time when a </a:t>
            </a:r>
            <a:r>
              <a:rPr lang="en-US" sz="2800" b="1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friend or family member</a:t>
            </a:r>
            <a:r>
              <a:rPr lang="en-US" sz="2800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was going through a hard time or felt bad about themselves. 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did </a:t>
            </a:r>
            <a:r>
              <a:rPr lang="en-US" sz="2800" b="1" dirty="0">
                <a:solidFill>
                  <a:srgbClr val="FF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</a:t>
            </a:r>
            <a:r>
              <a:rPr lang="en-US" sz="2800" dirty="0">
                <a:solidFill>
                  <a:srgbClr val="FF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in that situation (how did you act, what did you say, what tone did you use)?</a:t>
            </a:r>
            <a:b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6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98E65-DD9D-4905-6F91-40455E12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8" y="599279"/>
            <a:ext cx="10771093" cy="4262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 2</a:t>
            </a:r>
            <a:r>
              <a:rPr lang="en-US" sz="2800" b="1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Now think about a time when </a:t>
            </a:r>
            <a:r>
              <a:rPr lang="en-US" sz="2800" b="1" dirty="0">
                <a:solidFill>
                  <a:srgbClr val="FF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were struggling </a:t>
            </a:r>
            <a:r>
              <a:rPr lang="en-US" sz="2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 feeling bad.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</a:t>
            </a:r>
            <a:r>
              <a:rPr lang="en-US" sz="2800" dirty="0">
                <a:solidFill>
                  <a:srgbClr val="FF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do </a:t>
            </a:r>
            <a:r>
              <a:rPr lang="en-US" sz="2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that situation? </a:t>
            </a:r>
            <a:br>
              <a:rPr lang="en-US" sz="2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2800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(how did you act, what did you say to yourself about the situation, were you self-critical or kind)?</a:t>
            </a:r>
            <a:r>
              <a:rPr lang="en-US" sz="2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28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b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79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98E65-DD9D-4905-6F91-40455E12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335" y="378311"/>
            <a:ext cx="10152530" cy="52248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b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 3</a:t>
            </a:r>
            <a:r>
              <a:rPr lang="en-US" sz="4500" b="1" dirty="0">
                <a:solidFill>
                  <a:srgbClr val="01189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there a difference between: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4500" b="1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you treat a friend who is suffering </a:t>
            </a:r>
            <a:br>
              <a:rPr lang="en-US" sz="4500" b="1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US" sz="4500" b="1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45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en-US" sz="4500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</a:t>
            </a:r>
            <a:r>
              <a:rPr lang="en-US" sz="4500" b="1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treat yourself</a:t>
            </a:r>
            <a:r>
              <a:rPr lang="en-US" sz="45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  <a:r>
              <a:rPr lang="en-US" sz="4500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US" sz="4000" dirty="0">
                <a:solidFill>
                  <a:srgbClr val="0432F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4000" dirty="0">
              <a:solidFill>
                <a:srgbClr val="0432FF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so, why?</a:t>
            </a:r>
            <a:r>
              <a:rPr lang="en-US" sz="40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n-US" sz="4000" b="1" i="1" dirty="0">
                <a:solidFill>
                  <a:srgbClr val="01189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Think about it for a few minutes and share your thoughts with a colleague</a:t>
            </a:r>
            <a:endParaRPr lang="en-US" sz="2800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9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045BAA-D039-776B-AFC6-62DA3CCD0E9B}"/>
              </a:ext>
            </a:extLst>
          </p:cNvPr>
          <p:cNvSpPr txBox="1"/>
          <p:nvPr/>
        </p:nvSpPr>
        <p:spPr>
          <a:xfrm>
            <a:off x="2420471" y="1559859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32FF"/>
                </a:solidFill>
              </a:rPr>
              <a:t>Reflections</a:t>
            </a:r>
          </a:p>
        </p:txBody>
      </p:sp>
    </p:spTree>
    <p:extLst>
      <p:ext uri="{BB962C8B-B14F-4D97-AF65-F5344CB8AC3E}">
        <p14:creationId xmlns:p14="http://schemas.microsoft.com/office/powerpoint/2010/main" val="1972447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76B0-A9D3-980A-30D5-FFB56E27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64624-6006-CF7F-8253-3A36CAE94E7F}"/>
              </a:ext>
            </a:extLst>
          </p:cNvPr>
          <p:cNvSpPr txBox="1"/>
          <p:nvPr/>
        </p:nvSpPr>
        <p:spPr>
          <a:xfrm>
            <a:off x="587091" y="1365875"/>
            <a:ext cx="110243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new course in </a:t>
            </a:r>
            <a:r>
              <a:rPr lang="en-US" sz="24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Flourishing 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aims at </a:t>
            </a:r>
            <a:r>
              <a:rPr lang="en-US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fostering self-awareness and explicitly helps students recognize and reflect on 8 domains of their lives to improve their ability to thrive in medical school and in life. </a:t>
            </a:r>
          </a:p>
          <a:p>
            <a:endParaRPr lang="en-US" sz="2400" dirty="0">
              <a:solidFill>
                <a:srgbClr val="0070C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Aligning the competencies and goals of this course with the overall competencies of the 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school’s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curriculum helps address multiple competencies, and provides an important strategy for building institutional buy-in.</a:t>
            </a:r>
          </a:p>
          <a:p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 educators should consider new and emerging opportunities to meet the needs of learners, and which can also enhance faculty satisfaction.</a:t>
            </a:r>
          </a:p>
        </p:txBody>
      </p:sp>
    </p:spTree>
    <p:extLst>
      <p:ext uri="{BB962C8B-B14F-4D97-AF65-F5344CB8AC3E}">
        <p14:creationId xmlns:p14="http://schemas.microsoft.com/office/powerpoint/2010/main" val="4204829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38CB-D86C-1D46-B62A-490739A4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4110"/>
            <a:ext cx="12192000" cy="84274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432FF"/>
                </a:solidFill>
              </a:rPr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32EFC-C6F4-4844-8134-71470F20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061" y="1638300"/>
            <a:ext cx="8716297" cy="30816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Engaging faculty 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lead curricular innovations (and </a:t>
            </a:r>
            <a:r>
              <a:rPr lang="en-US" sz="3200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 self-care practices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that improve student and resident well-being helps both learners and faculty and contributes to </a:t>
            </a:r>
            <a:r>
              <a:rPr lang="en-US" sz="3200" dirty="0">
                <a:solidFill>
                  <a:srgbClr val="0432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better health and a better learning environment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D626E-C644-A792-8806-880A19DA9C52}"/>
              </a:ext>
            </a:extLst>
          </p:cNvPr>
          <p:cNvSpPr txBox="1"/>
          <p:nvPr/>
        </p:nvSpPr>
        <p:spPr>
          <a:xfrm>
            <a:off x="1775012" y="4908176"/>
            <a:ext cx="880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to Lead with Courage!!!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7BDED-7979-AA12-541E-83CFE8464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4" y="179738"/>
            <a:ext cx="7457250" cy="6247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B22F46-9951-02BD-97CD-166B7C29C76A}"/>
              </a:ext>
            </a:extLst>
          </p:cNvPr>
          <p:cNvSpPr txBox="1"/>
          <p:nvPr/>
        </p:nvSpPr>
        <p:spPr>
          <a:xfrm>
            <a:off x="8229982" y="4916471"/>
            <a:ext cx="358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Marshall Journal of Medicine </a:t>
            </a:r>
            <a:b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April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D61C9-C503-DBAA-2D53-37028D62C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982" y="940157"/>
            <a:ext cx="3179268" cy="321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61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CDE1B0B-A408-D403-058A-BEAB26CC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488" y="1210474"/>
            <a:ext cx="5320462" cy="27519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/>
              <a:t>What Will </a:t>
            </a:r>
            <a:br>
              <a:rPr lang="en-US" sz="4400" dirty="0"/>
            </a:br>
            <a:r>
              <a:rPr lang="en-US" sz="4400" dirty="0"/>
              <a:t>You Do to Cultivate  a Culture of Flourishing…</a:t>
            </a:r>
          </a:p>
        </p:txBody>
      </p:sp>
      <p:sp>
        <p:nvSpPr>
          <p:cNvPr id="4" name="01. Creativity Product…">
            <a:extLst>
              <a:ext uri="{FF2B5EF4-FFF2-40B4-BE49-F238E27FC236}">
                <a16:creationId xmlns:a16="http://schemas.microsoft.com/office/drawing/2014/main" id="{13D0EB17-9B0B-1542-CC05-FBDD4786E2BD}"/>
              </a:ext>
            </a:extLst>
          </p:cNvPr>
          <p:cNvSpPr txBox="1"/>
          <p:nvPr/>
        </p:nvSpPr>
        <p:spPr>
          <a:xfrm>
            <a:off x="6471488" y="4171067"/>
            <a:ext cx="5320462" cy="1485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>
                <a:solidFill>
                  <a:srgbClr val="2C2E3C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Bold"/>
              </a:rPr>
              <a:t>In the next month?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>
                <a:solidFill>
                  <a:srgbClr val="2C2E3C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Bold"/>
              </a:rPr>
              <a:t>In the next year?</a:t>
            </a:r>
          </a:p>
        </p:txBody>
      </p:sp>
      <p:pic>
        <p:nvPicPr>
          <p:cNvPr id="9" name="Picture 8" descr="A cropped image of a person touching a plant">
            <a:extLst>
              <a:ext uri="{FF2B5EF4-FFF2-40B4-BE49-F238E27FC236}">
                <a16:creationId xmlns:a16="http://schemas.microsoft.com/office/drawing/2014/main" id="{C437186B-7E43-6610-A175-7BD1F21945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150"/>
            <a:ext cx="5867401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green leaves and blue circle&#10;&#10;Description automatically generated">
            <a:extLst>
              <a:ext uri="{FF2B5EF4-FFF2-40B4-BE49-F238E27FC236}">
                <a16:creationId xmlns:a16="http://schemas.microsoft.com/office/drawing/2014/main" id="{DA881725-FD24-251D-FD74-9A58D7E5D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72"/>
          <a:stretch/>
        </p:blipFill>
        <p:spPr>
          <a:xfrm>
            <a:off x="318409" y="601579"/>
            <a:ext cx="11555181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2D3B3F-9DF8-6157-FC80-763D25C953D0}"/>
              </a:ext>
            </a:extLst>
          </p:cNvPr>
          <p:cNvSpPr/>
          <p:nvPr/>
        </p:nvSpPr>
        <p:spPr>
          <a:xfrm>
            <a:off x="1739900" y="3162300"/>
            <a:ext cx="8712200" cy="2387600"/>
          </a:xfrm>
          <a:prstGeom prst="roundRect">
            <a:avLst>
              <a:gd name="adj" fmla="val 2625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24A1A-5CD1-F23B-65AB-ABC7D0DA3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1928504"/>
            <a:ext cx="10360152" cy="1143759"/>
          </a:xfrm>
        </p:spPr>
        <p:txBody>
          <a:bodyPr>
            <a:normAutofit/>
          </a:bodyPr>
          <a:lstStyle/>
          <a:p>
            <a:r>
              <a:rPr lang="en-US" sz="7200" dirty="0"/>
              <a:t>Character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0ABF79-FB6E-10AA-4795-05DDE30B7A35}"/>
              </a:ext>
            </a:extLst>
          </p:cNvPr>
          <p:cNvSpPr txBox="1">
            <a:spLocks/>
          </p:cNvSpPr>
          <p:nvPr/>
        </p:nvSpPr>
        <p:spPr>
          <a:xfrm>
            <a:off x="2006600" y="3072263"/>
            <a:ext cx="8178800" cy="247763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constellation of characteristics—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moral, civic, intellectual and performance—formed over time and manifest in dispositions and practices.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3782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9">
            <a:extLst>
              <a:ext uri="{FF2B5EF4-FFF2-40B4-BE49-F238E27FC236}">
                <a16:creationId xmlns:a16="http://schemas.microsoft.com/office/drawing/2014/main" id="{0C7C2C72-58AF-4297-BD60-38F44CCEB4D4}"/>
              </a:ext>
            </a:extLst>
          </p:cNvPr>
          <p:cNvSpPr txBox="1"/>
          <p:nvPr/>
        </p:nvSpPr>
        <p:spPr>
          <a:xfrm>
            <a:off x="5634931" y="6527482"/>
            <a:ext cx="5946389" cy="134414"/>
          </a:xfrm>
          <a:prstGeom prst="rect">
            <a:avLst/>
          </a:prstGeom>
        </p:spPr>
        <p:txBody>
          <a:bodyPr vert="horz" wrap="square" lIns="0" tIns="11194" rIns="0" bIns="0" rtlCol="0">
            <a:spAutoFit/>
          </a:bodyPr>
          <a:lstStyle/>
          <a:p>
            <a:pPr marL="11783" marR="0" lvl="0" indent="0" algn="r" defTabSz="84838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Source: </a:t>
            </a:r>
            <a:r>
              <a:rPr kumimoji="0" lang="en-US" sz="8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Jubilee Centre for Character and Virtues (</a:t>
            </a:r>
            <a:r>
              <a:rPr kumimoji="0" lang="en-US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2022). </a:t>
            </a:r>
            <a:r>
              <a:rPr kumimoji="0" lang="en-US" sz="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Jubilee Centre </a:t>
            </a:r>
            <a:r>
              <a:rPr kumimoji="0" lang="en-US" sz="800" b="0" i="1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Framework for Character Education in Schools</a:t>
            </a:r>
            <a:r>
              <a:rPr kumimoji="0" lang="en-US" sz="8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.</a:t>
            </a:r>
            <a:r>
              <a:rPr kumimoji="0" sz="8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en-US" sz="800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Third Edition.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07396C-7FC4-4ADA-882B-E3E9C04B8D13}"/>
              </a:ext>
            </a:extLst>
          </p:cNvPr>
          <p:cNvGrpSpPr/>
          <p:nvPr/>
        </p:nvGrpSpPr>
        <p:grpSpPr>
          <a:xfrm>
            <a:off x="1327323" y="1544321"/>
            <a:ext cx="8787904" cy="4653097"/>
            <a:chOff x="1317163" y="1544321"/>
            <a:chExt cx="8787904" cy="4653097"/>
          </a:xfrm>
        </p:grpSpPr>
        <p:sp>
          <p:nvSpPr>
            <p:cNvPr id="57" name="object 8">
              <a:extLst>
                <a:ext uri="{FF2B5EF4-FFF2-40B4-BE49-F238E27FC236}">
                  <a16:creationId xmlns:a16="http://schemas.microsoft.com/office/drawing/2014/main" id="{62090C39-700A-4060-9006-50230B504CAB}"/>
                </a:ext>
              </a:extLst>
            </p:cNvPr>
            <p:cNvSpPr/>
            <p:nvPr/>
          </p:nvSpPr>
          <p:spPr>
            <a:xfrm>
              <a:off x="6257402" y="5870830"/>
              <a:ext cx="36473" cy="9433"/>
            </a:xfrm>
            <a:custGeom>
              <a:avLst/>
              <a:gdLst/>
              <a:ahLst/>
              <a:cxnLst/>
              <a:rect l="l" t="t" r="r" b="b"/>
              <a:pathLst>
                <a:path w="36829" h="9525">
                  <a:moveTo>
                    <a:pt x="0" y="9512"/>
                  </a:moveTo>
                  <a:lnTo>
                    <a:pt x="36322" y="9512"/>
                  </a:lnTo>
                  <a:lnTo>
                    <a:pt x="36322" y="0"/>
                  </a:lnTo>
                  <a:lnTo>
                    <a:pt x="0" y="0"/>
                  </a:lnTo>
                  <a:lnTo>
                    <a:pt x="0" y="9512"/>
                  </a:lnTo>
                  <a:close/>
                </a:path>
              </a:pathLst>
            </a:custGeom>
            <a:solidFill>
              <a:srgbClr val="0561C1"/>
            </a:solidFill>
          </p:spPr>
          <p:txBody>
            <a:bodyPr wrap="square" lIns="0" tIns="0" rIns="0" bIns="0" rtlCol="0"/>
            <a:lstStyle/>
            <a:p>
              <a:pPr marL="0" marR="0" lvl="0" indent="0" algn="l" defTabSz="8483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DE42BB4-7AF9-47C4-B4DD-17546141B0A4}"/>
                </a:ext>
              </a:extLst>
            </p:cNvPr>
            <p:cNvSpPr/>
            <p:nvPr/>
          </p:nvSpPr>
          <p:spPr>
            <a:xfrm>
              <a:off x="2335538" y="1544321"/>
              <a:ext cx="1547498" cy="2940339"/>
            </a:xfrm>
            <a:prstGeom prst="rect">
              <a:avLst/>
            </a:prstGeom>
            <a:solidFill>
              <a:srgbClr val="4C6FA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D20259-5D30-44C0-B451-BBBAFAA97E72}"/>
                </a:ext>
              </a:extLst>
            </p:cNvPr>
            <p:cNvSpPr/>
            <p:nvPr/>
          </p:nvSpPr>
          <p:spPr>
            <a:xfrm>
              <a:off x="4068566" y="1544321"/>
              <a:ext cx="1547498" cy="2940340"/>
            </a:xfrm>
            <a:prstGeom prst="rect">
              <a:avLst/>
            </a:prstGeom>
            <a:solidFill>
              <a:srgbClr val="9FACD5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3B2C97-85C5-4E63-9441-2B7136883A00}"/>
                </a:ext>
              </a:extLst>
            </p:cNvPr>
            <p:cNvSpPr/>
            <p:nvPr/>
          </p:nvSpPr>
          <p:spPr>
            <a:xfrm>
              <a:off x="5801594" y="1544321"/>
              <a:ext cx="1547498" cy="2940340"/>
            </a:xfrm>
            <a:prstGeom prst="rect">
              <a:avLst/>
            </a:prstGeom>
            <a:solidFill>
              <a:srgbClr val="36558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1B52F6-042E-4F93-A558-8BB29EAA4A1D}"/>
                </a:ext>
              </a:extLst>
            </p:cNvPr>
            <p:cNvSpPr/>
            <p:nvPr/>
          </p:nvSpPr>
          <p:spPr>
            <a:xfrm>
              <a:off x="7534622" y="1544321"/>
              <a:ext cx="1547498" cy="2940341"/>
            </a:xfrm>
            <a:prstGeom prst="rect">
              <a:avLst/>
            </a:prstGeom>
            <a:solidFill>
              <a:srgbClr val="ADBFD9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F32C2F-C037-4009-86F9-CB54086439AB}"/>
                </a:ext>
              </a:extLst>
            </p:cNvPr>
            <p:cNvSpPr/>
            <p:nvPr/>
          </p:nvSpPr>
          <p:spPr>
            <a:xfrm rot="5400000">
              <a:off x="5346864" y="1605785"/>
              <a:ext cx="723929" cy="6746582"/>
            </a:xfrm>
            <a:prstGeom prst="rect">
              <a:avLst/>
            </a:prstGeom>
            <a:solidFill>
              <a:srgbClr val="325E9F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138ECA-6E64-47FD-B02C-A67BAFA981CB}"/>
                </a:ext>
              </a:extLst>
            </p:cNvPr>
            <p:cNvSpPr/>
            <p:nvPr/>
          </p:nvSpPr>
          <p:spPr>
            <a:xfrm rot="5400000">
              <a:off x="5346863" y="2462163"/>
              <a:ext cx="723929" cy="6746582"/>
            </a:xfrm>
            <a:prstGeom prst="rect">
              <a:avLst/>
            </a:prstGeom>
            <a:solidFill>
              <a:srgbClr val="718DBB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BED413-A494-4E65-92C4-EDA4A25ADD71}"/>
                </a:ext>
              </a:extLst>
            </p:cNvPr>
            <p:cNvSpPr txBox="1"/>
            <p:nvPr/>
          </p:nvSpPr>
          <p:spPr>
            <a:xfrm>
              <a:off x="2335536" y="1654236"/>
              <a:ext cx="1547498" cy="261610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Intellectual Virtues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D616E-7AE4-4D64-9F8B-7D1EF96B7F16}"/>
                </a:ext>
              </a:extLst>
            </p:cNvPr>
            <p:cNvSpPr txBox="1"/>
            <p:nvPr/>
          </p:nvSpPr>
          <p:spPr>
            <a:xfrm>
              <a:off x="4068564" y="1629890"/>
              <a:ext cx="1547498" cy="261610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Moral Virtues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37520B-A522-47F0-A930-065862F822E2}"/>
                </a:ext>
              </a:extLst>
            </p:cNvPr>
            <p:cNvSpPr txBox="1"/>
            <p:nvPr/>
          </p:nvSpPr>
          <p:spPr>
            <a:xfrm>
              <a:off x="5801592" y="1629890"/>
              <a:ext cx="1547498" cy="261610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Civic Virtues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5D10EF-E3A3-4A2E-9122-1E42CF9786E7}"/>
                </a:ext>
              </a:extLst>
            </p:cNvPr>
            <p:cNvSpPr txBox="1"/>
            <p:nvPr/>
          </p:nvSpPr>
          <p:spPr>
            <a:xfrm>
              <a:off x="7534617" y="1629890"/>
              <a:ext cx="1547498" cy="253916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Performance Virtues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25B3F5-26CA-42C7-817E-2FCACA1038FD}"/>
                </a:ext>
              </a:extLst>
            </p:cNvPr>
            <p:cNvSpPr txBox="1"/>
            <p:nvPr/>
          </p:nvSpPr>
          <p:spPr>
            <a:xfrm>
              <a:off x="2335536" y="2013569"/>
              <a:ext cx="1547498" cy="1107996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Character traits necessary for discernment, right action and the pursuit of knowledge, truth and understanding.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149B70-F47E-4B16-BD4D-CB33182A5B61}"/>
                </a:ext>
              </a:extLst>
            </p:cNvPr>
            <p:cNvSpPr txBox="1"/>
            <p:nvPr/>
          </p:nvSpPr>
          <p:spPr>
            <a:xfrm>
              <a:off x="2335536" y="3185673"/>
              <a:ext cx="1547498" cy="1169551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Examples: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autonomy; critical thinking; curiosity; judgement; reasoning; reflection; resourcefulness.</a:t>
              </a:r>
              <a:endPara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618E8C-7E9B-4694-BFED-352A68FB3360}"/>
                </a:ext>
              </a:extLst>
            </p:cNvPr>
            <p:cNvSpPr txBox="1"/>
            <p:nvPr/>
          </p:nvSpPr>
          <p:spPr>
            <a:xfrm>
              <a:off x="4068564" y="3185673"/>
              <a:ext cx="1547498" cy="1000274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Examples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b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br>
                <a:rPr kumimoji="0" lang="en-US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compassion; courage; gratitude; honesty; humility; integrity; justice; respect.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AC24CB-81F0-4BFF-BDCC-0E201B3CC705}"/>
                </a:ext>
              </a:extLst>
            </p:cNvPr>
            <p:cNvSpPr txBox="1"/>
            <p:nvPr/>
          </p:nvSpPr>
          <p:spPr>
            <a:xfrm>
              <a:off x="5801592" y="3185673"/>
              <a:ext cx="1547498" cy="1000274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Examples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b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br>
                <a:rPr kumimoji="0" lang="en-US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citizenship; civility; community awareness; neighbourliness; service; volunteering.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5A4E51-AA1C-48B9-A483-856DEB9317EF}"/>
                </a:ext>
              </a:extLst>
            </p:cNvPr>
            <p:cNvSpPr txBox="1"/>
            <p:nvPr/>
          </p:nvSpPr>
          <p:spPr>
            <a:xfrm>
              <a:off x="7534617" y="3185673"/>
              <a:ext cx="1547498" cy="1131079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Examples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b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br>
                <a:rPr kumimoji="0" lang="en-US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confidence; determination; motivation; perseverance; resilience; leadership; teamwork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F647D21-46D4-4951-A5FA-154ED058A5E5}"/>
                </a:ext>
              </a:extLst>
            </p:cNvPr>
            <p:cNvSpPr txBox="1"/>
            <p:nvPr/>
          </p:nvSpPr>
          <p:spPr>
            <a:xfrm>
              <a:off x="4068564" y="2013569"/>
              <a:ext cx="1547498" cy="938719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Character traits that enable us to act well in situations that require an ethical response.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E811967-490A-4D84-B0F7-81DEEF59587C}"/>
                </a:ext>
              </a:extLst>
            </p:cNvPr>
            <p:cNvSpPr txBox="1"/>
            <p:nvPr/>
          </p:nvSpPr>
          <p:spPr>
            <a:xfrm>
              <a:off x="5801592" y="2013569"/>
              <a:ext cx="1547498" cy="1107996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Character traits that are necessary for engaged responsible citizenship, contributing to the common good.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D09357-E4DE-41EB-A707-9082A4F162E1}"/>
                </a:ext>
              </a:extLst>
            </p:cNvPr>
            <p:cNvSpPr txBox="1"/>
            <p:nvPr/>
          </p:nvSpPr>
          <p:spPr>
            <a:xfrm>
              <a:off x="7534617" y="2013569"/>
              <a:ext cx="1547498" cy="938719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Character traits that have an instrumental value in enabling the intellectual, moral and civic virtues.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C8FEE08-F4D2-499D-9CEC-C7B8C560006B}"/>
                </a:ext>
              </a:extLst>
            </p:cNvPr>
            <p:cNvSpPr txBox="1"/>
            <p:nvPr/>
          </p:nvSpPr>
          <p:spPr>
            <a:xfrm>
              <a:off x="2399162" y="4683491"/>
              <a:ext cx="6619330" cy="615553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Practical Wisdom </a:t>
              </a: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(phronesis)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 the integrative virtue, developed through experience 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 critical reflection, which enables us to perceive, know, desire and act with good sense. This includes discerning, deliberative action in situations where virtues collide.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D85F4C-AF7C-4BEC-8C9B-B2776E831923}"/>
                </a:ext>
              </a:extLst>
            </p:cNvPr>
            <p:cNvSpPr txBox="1"/>
            <p:nvPr/>
          </p:nvSpPr>
          <p:spPr>
            <a:xfrm>
              <a:off x="2399162" y="5597530"/>
              <a:ext cx="661933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Flourishing individuals and society</a:t>
              </a:r>
              <a:endPara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93414B-288F-4002-A786-9C0C5DEDAF15}"/>
                </a:ext>
              </a:extLst>
            </p:cNvPr>
            <p:cNvCxnSpPr>
              <a:cxnSpLocks/>
            </p:cNvCxnSpPr>
            <p:nvPr/>
          </p:nvCxnSpPr>
          <p:spPr>
            <a:xfrm>
              <a:off x="3757550" y="3203313"/>
              <a:ext cx="424306" cy="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FB68E76-EEAC-41AF-8894-0D4D0ED138E8}"/>
                </a:ext>
              </a:extLst>
            </p:cNvPr>
            <p:cNvCxnSpPr>
              <a:cxnSpLocks/>
            </p:cNvCxnSpPr>
            <p:nvPr/>
          </p:nvCxnSpPr>
          <p:spPr>
            <a:xfrm>
              <a:off x="5496674" y="3203313"/>
              <a:ext cx="424306" cy="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341D637-00BA-40B6-845A-BC3F12370F61}"/>
                </a:ext>
              </a:extLst>
            </p:cNvPr>
            <p:cNvCxnSpPr>
              <a:cxnSpLocks/>
            </p:cNvCxnSpPr>
            <p:nvPr/>
          </p:nvCxnSpPr>
          <p:spPr>
            <a:xfrm>
              <a:off x="7213943" y="3203313"/>
              <a:ext cx="424306" cy="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A12A63A-43B7-42FF-91F8-628647729FD2}"/>
                </a:ext>
              </a:extLst>
            </p:cNvPr>
            <p:cNvCxnSpPr>
              <a:cxnSpLocks/>
            </p:cNvCxnSpPr>
            <p:nvPr/>
          </p:nvCxnSpPr>
          <p:spPr>
            <a:xfrm>
              <a:off x="3109287" y="4379608"/>
              <a:ext cx="0" cy="344289"/>
            </a:xfrm>
            <a:prstGeom prst="straightConnector1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C3FDBBD-F7C4-4A84-8C72-68BFCFABDA8E}"/>
                </a:ext>
              </a:extLst>
            </p:cNvPr>
            <p:cNvCxnSpPr>
              <a:cxnSpLocks/>
            </p:cNvCxnSpPr>
            <p:nvPr/>
          </p:nvCxnSpPr>
          <p:spPr>
            <a:xfrm>
              <a:off x="4842315" y="4379608"/>
              <a:ext cx="0" cy="344289"/>
            </a:xfrm>
            <a:prstGeom prst="straightConnector1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C1B4F9D-34F9-4BA5-A1D5-A0358E86B43C}"/>
                </a:ext>
              </a:extLst>
            </p:cNvPr>
            <p:cNvCxnSpPr>
              <a:cxnSpLocks/>
            </p:cNvCxnSpPr>
            <p:nvPr/>
          </p:nvCxnSpPr>
          <p:spPr>
            <a:xfrm>
              <a:off x="6575343" y="4379608"/>
              <a:ext cx="0" cy="344289"/>
            </a:xfrm>
            <a:prstGeom prst="straightConnector1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7B7C866-662B-4113-854F-0BE440FA3BBC}"/>
                </a:ext>
              </a:extLst>
            </p:cNvPr>
            <p:cNvCxnSpPr>
              <a:cxnSpLocks/>
            </p:cNvCxnSpPr>
            <p:nvPr/>
          </p:nvCxnSpPr>
          <p:spPr>
            <a:xfrm>
              <a:off x="8308371" y="4379608"/>
              <a:ext cx="0" cy="344289"/>
            </a:xfrm>
            <a:prstGeom prst="straightConnector1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DDD8E89-CFE7-4B0E-AD1C-F421DB282B0A}"/>
                </a:ext>
              </a:extLst>
            </p:cNvPr>
            <p:cNvCxnSpPr>
              <a:cxnSpLocks/>
            </p:cNvCxnSpPr>
            <p:nvPr/>
          </p:nvCxnSpPr>
          <p:spPr>
            <a:xfrm>
              <a:off x="5696158" y="5267486"/>
              <a:ext cx="0" cy="344289"/>
            </a:xfrm>
            <a:prstGeom prst="straightConnector1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bject 10">
              <a:extLst>
                <a:ext uri="{FF2B5EF4-FFF2-40B4-BE49-F238E27FC236}">
                  <a16:creationId xmlns:a16="http://schemas.microsoft.com/office/drawing/2014/main" id="{C87851C9-1D59-49E0-A1C1-3B2151A06588}"/>
                </a:ext>
              </a:extLst>
            </p:cNvPr>
            <p:cNvSpPr/>
            <p:nvPr/>
          </p:nvSpPr>
          <p:spPr>
            <a:xfrm>
              <a:off x="1857206" y="3203313"/>
              <a:ext cx="429583" cy="1258307"/>
            </a:xfrm>
            <a:custGeom>
              <a:avLst/>
              <a:gdLst/>
              <a:ahLst/>
              <a:cxnLst/>
              <a:rect l="l" t="t" r="r" b="b"/>
              <a:pathLst>
                <a:path w="447039" h="1280160">
                  <a:moveTo>
                    <a:pt x="446786" y="1280160"/>
                  </a:moveTo>
                  <a:lnTo>
                    <a:pt x="376174" y="1278267"/>
                  </a:lnTo>
                  <a:lnTo>
                    <a:pt x="314858" y="1272984"/>
                  </a:lnTo>
                  <a:lnTo>
                    <a:pt x="266496" y="1264920"/>
                  </a:lnTo>
                  <a:lnTo>
                    <a:pt x="223393" y="1242949"/>
                  </a:lnTo>
                  <a:lnTo>
                    <a:pt x="223393" y="677291"/>
                  </a:lnTo>
                  <a:lnTo>
                    <a:pt x="212001" y="665530"/>
                  </a:lnTo>
                  <a:lnTo>
                    <a:pt x="180289" y="655320"/>
                  </a:lnTo>
                  <a:lnTo>
                    <a:pt x="131927" y="647255"/>
                  </a:lnTo>
                  <a:lnTo>
                    <a:pt x="70612" y="641972"/>
                  </a:lnTo>
                  <a:lnTo>
                    <a:pt x="0" y="640080"/>
                  </a:lnTo>
                  <a:lnTo>
                    <a:pt x="70612" y="638187"/>
                  </a:lnTo>
                  <a:lnTo>
                    <a:pt x="131927" y="632904"/>
                  </a:lnTo>
                  <a:lnTo>
                    <a:pt x="180289" y="624840"/>
                  </a:lnTo>
                  <a:lnTo>
                    <a:pt x="212001" y="614629"/>
                  </a:lnTo>
                  <a:lnTo>
                    <a:pt x="223393" y="602869"/>
                  </a:lnTo>
                  <a:lnTo>
                    <a:pt x="223393" y="37211"/>
                  </a:lnTo>
                  <a:lnTo>
                    <a:pt x="234784" y="25450"/>
                  </a:lnTo>
                  <a:lnTo>
                    <a:pt x="266496" y="15240"/>
                  </a:lnTo>
                  <a:lnTo>
                    <a:pt x="314858" y="7175"/>
                  </a:lnTo>
                  <a:lnTo>
                    <a:pt x="376174" y="1892"/>
                  </a:lnTo>
                  <a:lnTo>
                    <a:pt x="446786" y="0"/>
                  </a:lnTo>
                </a:path>
              </a:pathLst>
            </a:custGeom>
            <a:ln w="9525">
              <a:solidFill>
                <a:srgbClr val="325E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483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14">
              <a:extLst>
                <a:ext uri="{FF2B5EF4-FFF2-40B4-BE49-F238E27FC236}">
                  <a16:creationId xmlns:a16="http://schemas.microsoft.com/office/drawing/2014/main" id="{100920DF-BD4D-4BF6-B998-1FF132471A27}"/>
                </a:ext>
              </a:extLst>
            </p:cNvPr>
            <p:cNvSpPr/>
            <p:nvPr/>
          </p:nvSpPr>
          <p:spPr>
            <a:xfrm>
              <a:off x="1317163" y="3597976"/>
              <a:ext cx="462338" cy="459523"/>
            </a:xfrm>
            <a:custGeom>
              <a:avLst/>
              <a:gdLst/>
              <a:ahLst/>
              <a:cxnLst/>
              <a:rect l="l" t="t" r="r" b="b"/>
              <a:pathLst>
                <a:path w="446405" h="430529">
                  <a:moveTo>
                    <a:pt x="0" y="164401"/>
                  </a:moveTo>
                  <a:lnTo>
                    <a:pt x="170370" y="164401"/>
                  </a:lnTo>
                  <a:lnTo>
                    <a:pt x="223011" y="0"/>
                  </a:lnTo>
                  <a:lnTo>
                    <a:pt x="275653" y="164401"/>
                  </a:lnTo>
                  <a:lnTo>
                    <a:pt x="446023" y="164401"/>
                  </a:lnTo>
                  <a:lnTo>
                    <a:pt x="308190" y="266001"/>
                  </a:lnTo>
                  <a:lnTo>
                    <a:pt x="360845" y="430402"/>
                  </a:lnTo>
                  <a:lnTo>
                    <a:pt x="223011" y="328802"/>
                  </a:lnTo>
                  <a:lnTo>
                    <a:pt x="85178" y="430402"/>
                  </a:lnTo>
                  <a:lnTo>
                    <a:pt x="137833" y="266001"/>
                  </a:lnTo>
                  <a:lnTo>
                    <a:pt x="0" y="164401"/>
                  </a:lnTo>
                  <a:close/>
                </a:path>
              </a:pathLst>
            </a:custGeom>
            <a:solidFill>
              <a:srgbClr val="FFC000"/>
            </a:solidFill>
            <a:ln w="25400"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bject 10">
              <a:extLst>
                <a:ext uri="{FF2B5EF4-FFF2-40B4-BE49-F238E27FC236}">
                  <a16:creationId xmlns:a16="http://schemas.microsoft.com/office/drawing/2014/main" id="{0F27254F-FAD6-417A-8AA8-3529B7B4565E}"/>
                </a:ext>
              </a:extLst>
            </p:cNvPr>
            <p:cNvSpPr/>
            <p:nvPr/>
          </p:nvSpPr>
          <p:spPr>
            <a:xfrm flipH="1">
              <a:off x="9135441" y="3203313"/>
              <a:ext cx="429583" cy="1258307"/>
            </a:xfrm>
            <a:custGeom>
              <a:avLst/>
              <a:gdLst/>
              <a:ahLst/>
              <a:cxnLst/>
              <a:rect l="l" t="t" r="r" b="b"/>
              <a:pathLst>
                <a:path w="447039" h="1280160">
                  <a:moveTo>
                    <a:pt x="446786" y="1280160"/>
                  </a:moveTo>
                  <a:lnTo>
                    <a:pt x="376174" y="1278267"/>
                  </a:lnTo>
                  <a:lnTo>
                    <a:pt x="314858" y="1272984"/>
                  </a:lnTo>
                  <a:lnTo>
                    <a:pt x="266496" y="1264920"/>
                  </a:lnTo>
                  <a:lnTo>
                    <a:pt x="223393" y="1242949"/>
                  </a:lnTo>
                  <a:lnTo>
                    <a:pt x="223393" y="677291"/>
                  </a:lnTo>
                  <a:lnTo>
                    <a:pt x="212001" y="665530"/>
                  </a:lnTo>
                  <a:lnTo>
                    <a:pt x="180289" y="655320"/>
                  </a:lnTo>
                  <a:lnTo>
                    <a:pt x="131927" y="647255"/>
                  </a:lnTo>
                  <a:lnTo>
                    <a:pt x="70612" y="641972"/>
                  </a:lnTo>
                  <a:lnTo>
                    <a:pt x="0" y="640080"/>
                  </a:lnTo>
                  <a:lnTo>
                    <a:pt x="70612" y="638187"/>
                  </a:lnTo>
                  <a:lnTo>
                    <a:pt x="131927" y="632904"/>
                  </a:lnTo>
                  <a:lnTo>
                    <a:pt x="180289" y="624840"/>
                  </a:lnTo>
                  <a:lnTo>
                    <a:pt x="212001" y="614629"/>
                  </a:lnTo>
                  <a:lnTo>
                    <a:pt x="223393" y="602869"/>
                  </a:lnTo>
                  <a:lnTo>
                    <a:pt x="223393" y="37211"/>
                  </a:lnTo>
                  <a:lnTo>
                    <a:pt x="234784" y="25450"/>
                  </a:lnTo>
                  <a:lnTo>
                    <a:pt x="266496" y="15240"/>
                  </a:lnTo>
                  <a:lnTo>
                    <a:pt x="314858" y="7175"/>
                  </a:lnTo>
                  <a:lnTo>
                    <a:pt x="376174" y="1892"/>
                  </a:lnTo>
                  <a:lnTo>
                    <a:pt x="446786" y="0"/>
                  </a:lnTo>
                </a:path>
              </a:pathLst>
            </a:custGeom>
            <a:ln w="9525">
              <a:solidFill>
                <a:srgbClr val="325E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8483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14">
              <a:extLst>
                <a:ext uri="{FF2B5EF4-FFF2-40B4-BE49-F238E27FC236}">
                  <a16:creationId xmlns:a16="http://schemas.microsoft.com/office/drawing/2014/main" id="{AFAA5C72-D31D-4E34-B545-B69A077D0785}"/>
                </a:ext>
              </a:extLst>
            </p:cNvPr>
            <p:cNvSpPr/>
            <p:nvPr/>
          </p:nvSpPr>
          <p:spPr>
            <a:xfrm flipH="1">
              <a:off x="9642729" y="3597976"/>
              <a:ext cx="462338" cy="459523"/>
            </a:xfrm>
            <a:custGeom>
              <a:avLst/>
              <a:gdLst/>
              <a:ahLst/>
              <a:cxnLst/>
              <a:rect l="l" t="t" r="r" b="b"/>
              <a:pathLst>
                <a:path w="446405" h="430529">
                  <a:moveTo>
                    <a:pt x="0" y="164401"/>
                  </a:moveTo>
                  <a:lnTo>
                    <a:pt x="170370" y="164401"/>
                  </a:lnTo>
                  <a:lnTo>
                    <a:pt x="223011" y="0"/>
                  </a:lnTo>
                  <a:lnTo>
                    <a:pt x="275653" y="164401"/>
                  </a:lnTo>
                  <a:lnTo>
                    <a:pt x="446023" y="164401"/>
                  </a:lnTo>
                  <a:lnTo>
                    <a:pt x="308190" y="266001"/>
                  </a:lnTo>
                  <a:lnTo>
                    <a:pt x="360845" y="430402"/>
                  </a:lnTo>
                  <a:lnTo>
                    <a:pt x="223011" y="328802"/>
                  </a:lnTo>
                  <a:lnTo>
                    <a:pt x="85178" y="430402"/>
                  </a:lnTo>
                  <a:lnTo>
                    <a:pt x="137833" y="266001"/>
                  </a:lnTo>
                  <a:lnTo>
                    <a:pt x="0" y="164401"/>
                  </a:lnTo>
                  <a:close/>
                </a:path>
              </a:pathLst>
            </a:custGeom>
            <a:solidFill>
              <a:srgbClr val="FFC000"/>
            </a:solidFill>
            <a:ln w="25400">
              <a:noFill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7">
            <a:extLst>
              <a:ext uri="{FF2B5EF4-FFF2-40B4-BE49-F238E27FC236}">
                <a16:creationId xmlns:a16="http://schemas.microsoft.com/office/drawing/2014/main" id="{7A363A37-2D68-CF76-BEE7-154D73FD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62085"/>
            <a:ext cx="11109960" cy="602822"/>
          </a:xfrm>
        </p:spPr>
        <p:txBody>
          <a:bodyPr>
            <a:normAutofit/>
          </a:bodyPr>
          <a:lstStyle/>
          <a:p>
            <a:r>
              <a:rPr lang="en-US" sz="3600" dirty="0"/>
              <a:t>Cultivating the Building Blocks of Character</a:t>
            </a:r>
          </a:p>
        </p:txBody>
      </p:sp>
    </p:spTree>
    <p:extLst>
      <p:ext uri="{BB962C8B-B14F-4D97-AF65-F5344CB8AC3E}">
        <p14:creationId xmlns:p14="http://schemas.microsoft.com/office/powerpoint/2010/main" val="235953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08F883-9F9E-499E-D55F-B7C87F6649E8}"/>
              </a:ext>
            </a:extLst>
          </p:cNvPr>
          <p:cNvSpPr/>
          <p:nvPr/>
        </p:nvSpPr>
        <p:spPr>
          <a:xfrm>
            <a:off x="1840738" y="3072263"/>
            <a:ext cx="8712200" cy="2477637"/>
          </a:xfrm>
          <a:prstGeom prst="roundRect">
            <a:avLst>
              <a:gd name="adj" fmla="val 2625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24A1A-5CD1-F23B-65AB-ABC7D0DA3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762" y="1928504"/>
            <a:ext cx="10360152" cy="1143759"/>
          </a:xfrm>
        </p:spPr>
        <p:txBody>
          <a:bodyPr>
            <a:normAutofit/>
          </a:bodyPr>
          <a:lstStyle/>
          <a:p>
            <a:r>
              <a:rPr lang="en-US" sz="7200" dirty="0"/>
              <a:t>Practical Wisdom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7AF0CC-3914-D975-D687-09C9F66DD36B}"/>
              </a:ext>
            </a:extLst>
          </p:cNvPr>
          <p:cNvSpPr txBox="1">
            <a:spLocks/>
          </p:cNvSpPr>
          <p:nvPr/>
        </p:nvSpPr>
        <p:spPr>
          <a:xfrm>
            <a:off x="2107438" y="3072263"/>
            <a:ext cx="8178800" cy="2477637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acquired experience to discern the right way to do the right thing in a particular circumstance, with a particular person, at a particular time. 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6971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usinesswomen writing on glass in meeting">
            <a:extLst>
              <a:ext uri="{FF2B5EF4-FFF2-40B4-BE49-F238E27FC236}">
                <a16:creationId xmlns:a16="http://schemas.microsoft.com/office/drawing/2014/main" id="{AB83A4FD-1D69-C4DD-F518-0F34FCD2BE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"/>
          <a:stretch/>
        </p:blipFill>
        <p:spPr>
          <a:xfrm>
            <a:off x="0" y="1668119"/>
            <a:ext cx="4610100" cy="46572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D5E91C-BD21-4888-91F3-EFBFD46B05E4}"/>
              </a:ext>
            </a:extLst>
          </p:cNvPr>
          <p:cNvSpPr txBox="1">
            <a:spLocks/>
          </p:cNvSpPr>
          <p:nvPr/>
        </p:nvSpPr>
        <p:spPr>
          <a:xfrm>
            <a:off x="5230729" y="1828373"/>
            <a:ext cx="6373047" cy="43307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2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BE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Deliberating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BE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discerning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best path forward in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particular situation</a:t>
            </a:r>
          </a:p>
          <a:p>
            <a:pPr marL="457200" marR="0" lvl="0" indent="-45720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2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Continually developed through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BE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experience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BE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reflection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BE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integration</a:t>
            </a:r>
          </a:p>
          <a:p>
            <a:pPr marL="457200" marR="0" lvl="0" indent="-45720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2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 and power of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BE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narratives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25E9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5E9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5A42FA0-B67E-7CE1-A6F3-3B7B58301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053" y="6553694"/>
            <a:ext cx="377893" cy="223138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BA90DE-8FB9-A34F-A2F5-3C89EB1FC50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59954F6-C4CE-8238-E15B-C9AEEAAB0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Using Practical Wisdom to Navigate Complexity</a:t>
            </a:r>
          </a:p>
        </p:txBody>
      </p:sp>
    </p:spTree>
    <p:extLst>
      <p:ext uri="{BB962C8B-B14F-4D97-AF65-F5344CB8AC3E}">
        <p14:creationId xmlns:p14="http://schemas.microsoft.com/office/powerpoint/2010/main" val="31362371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1_Office Theme">
  <a:themeElements>
    <a:clrScheme name="Georgetown University OA">
      <a:dk1>
        <a:sysClr val="windowText" lastClr="000000"/>
      </a:dk1>
      <a:lt1>
        <a:sysClr val="window" lastClr="FFFFFF"/>
      </a:lt1>
      <a:dk2>
        <a:srgbClr val="011B39"/>
      </a:dk2>
      <a:lt2>
        <a:srgbClr val="4A4C4D"/>
      </a:lt2>
      <a:accent1>
        <a:srgbClr val="003B7C"/>
      </a:accent1>
      <a:accent2>
        <a:srgbClr val="9CA09C"/>
      </a:accent2>
      <a:accent3>
        <a:srgbClr val="00A4CC"/>
      </a:accent3>
      <a:accent4>
        <a:srgbClr val="46A536"/>
      </a:accent4>
      <a:accent5>
        <a:srgbClr val="CD0032"/>
      </a:accent5>
      <a:accent6>
        <a:srgbClr val="580A1D"/>
      </a:accent6>
      <a:hlink>
        <a:srgbClr val="003D81"/>
      </a:hlink>
      <a:folHlink>
        <a:srgbClr val="00A4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idescreen - Georgetown Template " id="{EC2D3221-C931-1241-829A-C6F3113C0BE7}" vid="{6290B20D-BE09-2A44-9EA2-A349ACB13390}"/>
    </a:ext>
  </a:extLst>
</a:theme>
</file>

<file path=ppt/theme/theme2.xml><?xml version="1.0" encoding="utf-8"?>
<a:theme xmlns:a="http://schemas.openxmlformats.org/drawingml/2006/main" name="KNN Theme">
  <a:themeElements>
    <a:clrScheme name="Custom 3">
      <a:dk1>
        <a:srgbClr val="325E9F"/>
      </a:dk1>
      <a:lt1>
        <a:srgbClr val="FFFFFF"/>
      </a:lt1>
      <a:dk2>
        <a:srgbClr val="3ABEAC"/>
      </a:dk2>
      <a:lt2>
        <a:srgbClr val="E7E6E6"/>
      </a:lt2>
      <a:accent1>
        <a:srgbClr val="4472C4"/>
      </a:accent1>
      <a:accent2>
        <a:srgbClr val="3ABEAC"/>
      </a:accent2>
      <a:accent3>
        <a:srgbClr val="A0CF5E"/>
      </a:accent3>
      <a:accent4>
        <a:srgbClr val="B6E1DA"/>
      </a:accent4>
      <a:accent5>
        <a:srgbClr val="DADAD6"/>
      </a:accent5>
      <a:accent6>
        <a:srgbClr val="859EC5"/>
      </a:accent6>
      <a:hlink>
        <a:srgbClr val="0563C1"/>
      </a:hlink>
      <a:folHlink>
        <a:srgbClr val="3ABEA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02_KNN Overview" id="{015C9C14-3BE1-4534-99D5-CA0702B2F529}" vid="{9C9E8726-A73F-4228-AE88-D222C0791E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8_KNN Theme">
  <a:themeElements>
    <a:clrScheme name="Custom 3">
      <a:dk1>
        <a:srgbClr val="325E9F"/>
      </a:dk1>
      <a:lt1>
        <a:srgbClr val="FFFFFF"/>
      </a:lt1>
      <a:dk2>
        <a:srgbClr val="3ABEAC"/>
      </a:dk2>
      <a:lt2>
        <a:srgbClr val="E7E6E6"/>
      </a:lt2>
      <a:accent1>
        <a:srgbClr val="4472C4"/>
      </a:accent1>
      <a:accent2>
        <a:srgbClr val="3ABEAC"/>
      </a:accent2>
      <a:accent3>
        <a:srgbClr val="A0CF5E"/>
      </a:accent3>
      <a:accent4>
        <a:srgbClr val="B6E1DA"/>
      </a:accent4>
      <a:accent5>
        <a:srgbClr val="DADAD6"/>
      </a:accent5>
      <a:accent6>
        <a:srgbClr val="859EC5"/>
      </a:accent6>
      <a:hlink>
        <a:srgbClr val="0563C1"/>
      </a:hlink>
      <a:folHlink>
        <a:srgbClr val="3ABEA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NN Theme" id="{FF745C21-0366-C349-A623-D0B687B1E4E5}" vid="{C23B56C1-4EAA-904F-A702-034236C9D683}"/>
    </a:ext>
  </a:extLst>
</a:theme>
</file>

<file path=ppt/theme/theme5.xml><?xml version="1.0" encoding="utf-8"?>
<a:theme xmlns:a="http://schemas.openxmlformats.org/drawingml/2006/main" name="1_KNN Theme">
  <a:themeElements>
    <a:clrScheme name="Custom 3">
      <a:dk1>
        <a:srgbClr val="325E9F"/>
      </a:dk1>
      <a:lt1>
        <a:srgbClr val="FFFFFF"/>
      </a:lt1>
      <a:dk2>
        <a:srgbClr val="3ABEAC"/>
      </a:dk2>
      <a:lt2>
        <a:srgbClr val="E7E6E6"/>
      </a:lt2>
      <a:accent1>
        <a:srgbClr val="4472C4"/>
      </a:accent1>
      <a:accent2>
        <a:srgbClr val="3ABEAC"/>
      </a:accent2>
      <a:accent3>
        <a:srgbClr val="A0CF5E"/>
      </a:accent3>
      <a:accent4>
        <a:srgbClr val="B6E1DA"/>
      </a:accent4>
      <a:accent5>
        <a:srgbClr val="DADAD6"/>
      </a:accent5>
      <a:accent6>
        <a:srgbClr val="859EC5"/>
      </a:accent6>
      <a:hlink>
        <a:srgbClr val="0563C1"/>
      </a:hlink>
      <a:folHlink>
        <a:srgbClr val="3ABEA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_07_KNN Overview" id="{97A7C911-C74C-4031-849C-DBFB3401604C}" vid="{B81990C4-30C2-42E8-9E48-1E9E89122926}"/>
    </a:ext>
  </a:extLst>
</a:theme>
</file>

<file path=ppt/theme/theme6.xml><?xml version="1.0" encoding="utf-8"?>
<a:theme xmlns:a="http://schemas.openxmlformats.org/drawingml/2006/main" name="6_KNN Theme">
  <a:themeElements>
    <a:clrScheme name="Custom 3">
      <a:dk1>
        <a:srgbClr val="325E9F"/>
      </a:dk1>
      <a:lt1>
        <a:srgbClr val="FFFFFF"/>
      </a:lt1>
      <a:dk2>
        <a:srgbClr val="3ABEAC"/>
      </a:dk2>
      <a:lt2>
        <a:srgbClr val="E7E6E6"/>
      </a:lt2>
      <a:accent1>
        <a:srgbClr val="4472C4"/>
      </a:accent1>
      <a:accent2>
        <a:srgbClr val="3ABEAC"/>
      </a:accent2>
      <a:accent3>
        <a:srgbClr val="A0CF5E"/>
      </a:accent3>
      <a:accent4>
        <a:srgbClr val="B6E1DA"/>
      </a:accent4>
      <a:accent5>
        <a:srgbClr val="DADAD6"/>
      </a:accent5>
      <a:accent6>
        <a:srgbClr val="859EC5"/>
      </a:accent6>
      <a:hlink>
        <a:srgbClr val="0563C1"/>
      </a:hlink>
      <a:folHlink>
        <a:srgbClr val="3ABEA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_02_KNN Overview" id="{50ACC8F8-2ED3-4A84-AD32-66D08436BE4B}" vid="{A7C3BD1E-EC8E-49E5-81E2-7DC95307060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</TotalTime>
  <Words>2436</Words>
  <Application>Microsoft Macintosh PowerPoint</Application>
  <PresentationFormat>Widescreen</PresentationFormat>
  <Paragraphs>343</Paragraphs>
  <Slides>49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49</vt:i4>
      </vt:variant>
    </vt:vector>
  </HeadingPairs>
  <TitlesOfParts>
    <vt:vector size="72" baseType="lpstr">
      <vt:lpstr>55 Helvetica Roman</vt:lpstr>
      <vt:lpstr>Adobe Caslon Pro</vt:lpstr>
      <vt:lpstr>Aptos</vt:lpstr>
      <vt:lpstr>Aptos Display</vt:lpstr>
      <vt:lpstr>Arial</vt:lpstr>
      <vt:lpstr>Calibri</vt:lpstr>
      <vt:lpstr>Calibri Light</vt:lpstr>
      <vt:lpstr>Century Gothic</vt:lpstr>
      <vt:lpstr>Frutiger 57Cn</vt:lpstr>
      <vt:lpstr>Frutiger 67BoldCn</vt:lpstr>
      <vt:lpstr>Helvetica Neue</vt:lpstr>
      <vt:lpstr>Open Sans</vt:lpstr>
      <vt:lpstr>Roboto Slab</vt:lpstr>
      <vt:lpstr>Segoe UI Black</vt:lpstr>
      <vt:lpstr>Tahoma</vt:lpstr>
      <vt:lpstr>Times New Roman</vt:lpstr>
      <vt:lpstr>Wingdings</vt:lpstr>
      <vt:lpstr>1_Office Theme</vt:lpstr>
      <vt:lpstr>KNN Theme</vt:lpstr>
      <vt:lpstr>Office Theme</vt:lpstr>
      <vt:lpstr>8_KNN Theme</vt:lpstr>
      <vt:lpstr>1_KNN Theme</vt:lpstr>
      <vt:lpstr>6_KNN Theme</vt:lpstr>
      <vt:lpstr>Operationalizing a Curriculum in Human Flourishing:  A Skill Building Workshop</vt:lpstr>
      <vt:lpstr>PowerPoint Presentation</vt:lpstr>
      <vt:lpstr>PowerPoint Presentation</vt:lpstr>
      <vt:lpstr>PowerPoint Presentation</vt:lpstr>
      <vt:lpstr>PowerPoint Presentation</vt:lpstr>
      <vt:lpstr>Character</vt:lpstr>
      <vt:lpstr>Cultivating the Building Blocks of Character</vt:lpstr>
      <vt:lpstr>Practical Wisdom</vt:lpstr>
      <vt:lpstr>Using Practical Wisdom to Navigate Complexity</vt:lpstr>
      <vt:lpstr>Caring</vt:lpstr>
      <vt:lpstr>PowerPoint Presentation</vt:lpstr>
      <vt:lpstr>PowerPoint Presentation</vt:lpstr>
      <vt:lpstr>PowerPoint Presentation</vt:lpstr>
      <vt:lpstr>Mind-Body Medicine Program at Georgetown U School of Medicine (2002)</vt:lpstr>
      <vt:lpstr>Mind-Body Skills Course at Georgetown University SOM </vt:lpstr>
      <vt:lpstr>Mind-Body Medicine Program at Georgetown U School of Medicine</vt:lpstr>
      <vt:lpstr>PowerPoint Presentation</vt:lpstr>
      <vt:lpstr>PowerPoint Presentation</vt:lpstr>
      <vt:lpstr>PowerPoint Presentation</vt:lpstr>
      <vt:lpstr>More Medical &amp; Health Professions Schools are Teaching Students Mind-Body Medicine Skills </vt:lpstr>
      <vt:lpstr>PowerPoint Presentation</vt:lpstr>
      <vt:lpstr>PowerPoint Presentation</vt:lpstr>
      <vt:lpstr>PowerPoint Presentation</vt:lpstr>
      <vt:lpstr>New Insight</vt:lpstr>
      <vt:lpstr>What was lacking?</vt:lpstr>
      <vt:lpstr>PowerPoint Presentation</vt:lpstr>
      <vt:lpstr>PowerPoint Presentation</vt:lpstr>
      <vt:lpstr>PowerPoint Presentation</vt:lpstr>
      <vt:lpstr>Martin Seligman. PERMA and the building blocks of well-being.  J Pos Psychol. 2018;13:333-335 </vt:lpstr>
      <vt:lpstr>PowerPoint Presentation</vt:lpstr>
      <vt:lpstr>PowerPoint Presentation</vt:lpstr>
      <vt:lpstr>Course on Human Flourishing Strategies for Thriving in Medical School and in Life</vt:lpstr>
      <vt:lpstr>Course in Human Flourishing at Georgetown University SOM </vt:lpstr>
      <vt:lpstr>Course in Human Flourishing at Georgetown U School of Medicine</vt:lpstr>
      <vt:lpstr>PowerPoint Presentation</vt:lpstr>
      <vt:lpstr>PowerPoint Presentation</vt:lpstr>
      <vt:lpstr>PowerPoint Presentation</vt:lpstr>
      <vt:lpstr>New Insight</vt:lpstr>
      <vt:lpstr>PowerPoint Presentation</vt:lpstr>
      <vt:lpstr>Course in Human Flourishing at Georgetown University SOM </vt:lpstr>
      <vt:lpstr>What is Self-Compassion?</vt:lpstr>
      <vt:lpstr>PowerPoint Presentation</vt:lpstr>
      <vt:lpstr>PowerPoint Presentation</vt:lpstr>
      <vt:lpstr>PowerPoint Presentation</vt:lpstr>
      <vt:lpstr>PowerPoint Presentation</vt:lpstr>
      <vt:lpstr>Summary</vt:lpstr>
      <vt:lpstr>Take Home Message</vt:lpstr>
      <vt:lpstr>PowerPoint Presentation</vt:lpstr>
      <vt:lpstr>What Will  You Do to Cultivate  a Culture of Flourishing…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 H</dc:creator>
  <cp:lastModifiedBy>Adi H</cp:lastModifiedBy>
  <cp:revision>24</cp:revision>
  <dcterms:created xsi:type="dcterms:W3CDTF">2025-01-06T00:40:13Z</dcterms:created>
  <dcterms:modified xsi:type="dcterms:W3CDTF">2025-02-28T01:31:31Z</dcterms:modified>
</cp:coreProperties>
</file>